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25"/>
  </p:notesMasterIdLst>
  <p:handoutMasterIdLst>
    <p:handoutMasterId r:id="rId26"/>
  </p:handoutMasterIdLst>
  <p:sldIdLst>
    <p:sldId id="256" r:id="rId2"/>
    <p:sldId id="294" r:id="rId3"/>
    <p:sldId id="313" r:id="rId4"/>
    <p:sldId id="406" r:id="rId5"/>
    <p:sldId id="383" r:id="rId6"/>
    <p:sldId id="384" r:id="rId7"/>
    <p:sldId id="371" r:id="rId8"/>
    <p:sldId id="378" r:id="rId9"/>
    <p:sldId id="379" r:id="rId10"/>
    <p:sldId id="380" r:id="rId11"/>
    <p:sldId id="373" r:id="rId12"/>
    <p:sldId id="407" r:id="rId13"/>
    <p:sldId id="366" r:id="rId14"/>
    <p:sldId id="408" r:id="rId15"/>
    <p:sldId id="409" r:id="rId16"/>
    <p:sldId id="410" r:id="rId17"/>
    <p:sldId id="411" r:id="rId18"/>
    <p:sldId id="412" r:id="rId19"/>
    <p:sldId id="413" r:id="rId20"/>
    <p:sldId id="416" r:id="rId21"/>
    <p:sldId id="414" r:id="rId22"/>
    <p:sldId id="415" r:id="rId23"/>
    <p:sldId id="290"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E72D40"/>
    <a:srgbClr val="CE2D40"/>
    <a:srgbClr val="A8A8A8"/>
    <a:srgbClr val="F5333F"/>
    <a:srgbClr val="F1333F"/>
    <a:srgbClr val="E72D3F"/>
    <a:srgbClr val="898989"/>
    <a:srgbClr val="989898"/>
    <a:srgbClr val="F630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8" autoAdjust="0"/>
    <p:restoredTop sz="96271"/>
  </p:normalViewPr>
  <p:slideViewPr>
    <p:cSldViewPr snapToGrid="0" showGuides="1">
      <p:cViewPr varScale="1">
        <p:scale>
          <a:sx n="111" d="100"/>
          <a:sy n="111" d="100"/>
        </p:scale>
        <p:origin x="413" y="6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8976"/>
        <c:axId val="-2001911152"/>
      </c:barChart>
      <c:catAx>
        <c:axId val="-2001908976"/>
        <c:scaling>
          <c:orientation val="minMax"/>
        </c:scaling>
        <c:delete val="1"/>
        <c:axPos val="l"/>
        <c:numFmt formatCode="General" sourceLinked="1"/>
        <c:majorTickMark val="out"/>
        <c:minorTickMark val="none"/>
        <c:tickLblPos val="nextTo"/>
        <c:crossAx val="-2001911152"/>
        <c:crosses val="autoZero"/>
        <c:auto val="1"/>
        <c:lblAlgn val="ctr"/>
        <c:lblOffset val="100"/>
        <c:noMultiLvlLbl val="0"/>
      </c:catAx>
      <c:valAx>
        <c:axId val="-2001911152"/>
        <c:scaling>
          <c:orientation val="minMax"/>
        </c:scaling>
        <c:delete val="1"/>
        <c:axPos val="b"/>
        <c:numFmt formatCode="0%" sourceLinked="1"/>
        <c:majorTickMark val="out"/>
        <c:minorTickMark val="none"/>
        <c:tickLblPos val="nextTo"/>
        <c:crossAx val="-2001908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08432"/>
        <c:axId val="-2001907888"/>
      </c:barChart>
      <c:catAx>
        <c:axId val="-2001908432"/>
        <c:scaling>
          <c:orientation val="minMax"/>
        </c:scaling>
        <c:delete val="1"/>
        <c:axPos val="l"/>
        <c:numFmt formatCode="General" sourceLinked="1"/>
        <c:majorTickMark val="out"/>
        <c:minorTickMark val="none"/>
        <c:tickLblPos val="nextTo"/>
        <c:crossAx val="-2001907888"/>
        <c:crosses val="autoZero"/>
        <c:auto val="1"/>
        <c:lblAlgn val="ctr"/>
        <c:lblOffset val="100"/>
        <c:noMultiLvlLbl val="0"/>
      </c:catAx>
      <c:valAx>
        <c:axId val="-2001907888"/>
        <c:scaling>
          <c:orientation val="minMax"/>
        </c:scaling>
        <c:delete val="1"/>
        <c:axPos val="b"/>
        <c:numFmt formatCode="0%" sourceLinked="1"/>
        <c:majorTickMark val="out"/>
        <c:minorTickMark val="none"/>
        <c:tickLblPos val="nextTo"/>
        <c:crossAx val="-2001908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9520"/>
        <c:axId val="-2001910608"/>
      </c:barChart>
      <c:catAx>
        <c:axId val="-2001909520"/>
        <c:scaling>
          <c:orientation val="minMax"/>
        </c:scaling>
        <c:delete val="1"/>
        <c:axPos val="l"/>
        <c:numFmt formatCode="General" sourceLinked="1"/>
        <c:majorTickMark val="out"/>
        <c:minorTickMark val="none"/>
        <c:tickLblPos val="nextTo"/>
        <c:crossAx val="-2001910608"/>
        <c:crosses val="autoZero"/>
        <c:auto val="1"/>
        <c:lblAlgn val="ctr"/>
        <c:lblOffset val="100"/>
        <c:noMultiLvlLbl val="0"/>
      </c:catAx>
      <c:valAx>
        <c:axId val="-2001910608"/>
        <c:scaling>
          <c:orientation val="minMax"/>
        </c:scaling>
        <c:delete val="1"/>
        <c:axPos val="b"/>
        <c:numFmt formatCode="0%" sourceLinked="1"/>
        <c:majorTickMark val="out"/>
        <c:minorTickMark val="none"/>
        <c:tickLblPos val="nextTo"/>
        <c:crossAx val="-2001909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10064"/>
        <c:axId val="-983536992"/>
      </c:barChart>
      <c:catAx>
        <c:axId val="-2001910064"/>
        <c:scaling>
          <c:orientation val="minMax"/>
        </c:scaling>
        <c:delete val="1"/>
        <c:axPos val="l"/>
        <c:numFmt formatCode="General" sourceLinked="1"/>
        <c:majorTickMark val="out"/>
        <c:minorTickMark val="none"/>
        <c:tickLblPos val="nextTo"/>
        <c:crossAx val="-983536992"/>
        <c:crosses val="autoZero"/>
        <c:auto val="1"/>
        <c:lblAlgn val="ctr"/>
        <c:lblOffset val="100"/>
        <c:noMultiLvlLbl val="0"/>
      </c:catAx>
      <c:valAx>
        <c:axId val="-983536992"/>
        <c:scaling>
          <c:orientation val="minMax"/>
        </c:scaling>
        <c:delete val="1"/>
        <c:axPos val="b"/>
        <c:numFmt formatCode="0%" sourceLinked="1"/>
        <c:majorTickMark val="out"/>
        <c:minorTickMark val="none"/>
        <c:tickLblPos val="nextTo"/>
        <c:crossAx val="-200191006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09-05-2021</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5/9/2021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105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09-05-2021</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09-05-2021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09-05-2021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09-05-2021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09-05-2021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09-05-2021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09-05-2021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09-05-2021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09-05-2021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09-05-2021</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09-05-2021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793604851"/>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09-05-2021</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2"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1"/>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5" y="-3856909"/>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09-05-2021</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08" indent="-214308">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3"/>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8" y="610236"/>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2672640350"/>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09-05-2021</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09-05-2021</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09-05-2021</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09-05-2021</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09-05-2021</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09-05-2021</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09-05-2021</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09-05-2021</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06" r:id="rId8"/>
    <p:sldLayoutId id="2147483708" r:id="rId9"/>
    <p:sldLayoutId id="2147483710" r:id="rId10"/>
    <p:sldLayoutId id="2147483711" r:id="rId11"/>
    <p:sldLayoutId id="2147483713" r:id="rId12"/>
    <p:sldLayoutId id="2147483712" r:id="rId13"/>
    <p:sldLayoutId id="2147483714" r:id="rId14"/>
    <p:sldLayoutId id="2147483715" r:id="rId15"/>
    <p:sldLayoutId id="2147483716" r:id="rId16"/>
    <p:sldLayoutId id="2147483717" r:id="rId17"/>
    <p:sldLayoutId id="2147483722" r:id="rId18"/>
    <p:sldLayoutId id="2147483723" r:id="rId19"/>
    <p:sldLayoutId id="2147483724"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55.png"/><Relationship Id="rId7" Type="http://schemas.openxmlformats.org/officeDocument/2006/relationships/oleObject" Target="../embeddings/oleObject2.bin"/><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53.wmf"/><Relationship Id="rId5" Type="http://schemas.openxmlformats.org/officeDocument/2006/relationships/oleObject" Target="../embeddings/oleObject1.bin"/><Relationship Id="rId4" Type="http://schemas.openxmlformats.org/officeDocument/2006/relationships/image" Target="../media/image56.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wmf"/></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19.xml"/><Relationship Id="rId1" Type="http://schemas.openxmlformats.org/officeDocument/2006/relationships/vmlDrawing" Target="../drawings/vmlDrawing3.vml"/><Relationship Id="rId5" Type="http://schemas.openxmlformats.org/officeDocument/2006/relationships/image" Target="../media/image65.w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 Id="rId4" Type="http://schemas.openxmlformats.org/officeDocument/2006/relationships/hyperlink" Target="https://scikit-learn.org/stable/modules/generated/sklearn.ensemble.AdaBoostClassifier.html"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6" y="2114911"/>
            <a:ext cx="8024519"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it-IT" sz="4000" dirty="0">
                <a:latin typeface="Proxima Nova Light" panose="02000506030000020004" pitchFamily="2" charset="77"/>
              </a:rPr>
              <a:t>Post-Graduate Diploma in ML/AI</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496746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09-05-2021</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09-05-2021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09-05-2021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Rectangle 16"/>
          <p:cNvSpPr/>
          <p:nvPr/>
        </p:nvSpPr>
        <p:spPr>
          <a:xfrm>
            <a:off x="540496" y="1297910"/>
            <a:ext cx="8028433" cy="923330"/>
          </a:xfrm>
          <a:prstGeom prst="rect">
            <a:avLst/>
          </a:prstGeom>
        </p:spPr>
        <p:txBody>
          <a:bodyPr wrap="square">
            <a:spAutoFit/>
          </a:bodyPr>
          <a:lstStyle/>
          <a:p>
            <a:r>
              <a:rPr lang="en-US" b="1" dirty="0">
                <a:solidFill>
                  <a:srgbClr val="FF0000"/>
                </a:solidFill>
                <a:latin typeface="Gill Sans MT" panose="020B0502020104020203" pitchFamily="34" charset="0"/>
              </a:rPr>
              <a:t>Question</a:t>
            </a:r>
            <a:r>
              <a:rPr lang="en-US" b="1" dirty="0">
                <a:solidFill>
                  <a:srgbClr val="333333"/>
                </a:solidFill>
                <a:latin typeface="Gill Sans MT" panose="020B0502020104020203" pitchFamily="34" charset="0"/>
              </a:rPr>
              <a:t>: </a:t>
            </a:r>
            <a:r>
              <a:rPr lang="en-US" dirty="0">
                <a:latin typeface="Gill Sans MT" panose="020B0502020104020203" pitchFamily="34" charset="0"/>
              </a:rPr>
              <a:t>we want to segregate the students based on target variable (playing cricket or not).we split the population using input variables Gender find the homogeneity of sub-nodes using Gini.</a:t>
            </a:r>
          </a:p>
        </p:txBody>
      </p:sp>
      <p:pic>
        <p:nvPicPr>
          <p:cNvPr id="21" name="Picture 20"/>
          <p:cNvPicPr>
            <a:picLocks noChangeAspect="1"/>
          </p:cNvPicPr>
          <p:nvPr/>
        </p:nvPicPr>
        <p:blipFill>
          <a:blip r:embed="rId6"/>
          <a:stretch>
            <a:fillRect/>
          </a:stretch>
        </p:blipFill>
        <p:spPr>
          <a:xfrm>
            <a:off x="4873823" y="2150993"/>
            <a:ext cx="3038475" cy="1828800"/>
          </a:xfrm>
          <a:prstGeom prst="rect">
            <a:avLst/>
          </a:prstGeom>
        </p:spPr>
      </p:pic>
      <p:sp>
        <p:nvSpPr>
          <p:cNvPr id="3" name="Rectangle 2"/>
          <p:cNvSpPr/>
          <p:nvPr/>
        </p:nvSpPr>
        <p:spPr>
          <a:xfrm>
            <a:off x="540496" y="2353434"/>
            <a:ext cx="4572000" cy="1200329"/>
          </a:xfrm>
          <a:prstGeom prst="rect">
            <a:avLst/>
          </a:prstGeom>
        </p:spPr>
        <p:txBody>
          <a:bodyPr>
            <a:spAutoFit/>
          </a:bodyPr>
          <a:lstStyle/>
          <a:p>
            <a:pPr marL="342900" indent="-342900">
              <a:buAutoNum type="alphaUcParenR"/>
            </a:pPr>
            <a:r>
              <a:rPr lang="en-US" dirty="0"/>
              <a:t>0.51</a:t>
            </a:r>
          </a:p>
          <a:p>
            <a:pPr marL="342900" indent="-342900">
              <a:buAutoNum type="alphaUcParenR"/>
            </a:pPr>
            <a:r>
              <a:rPr lang="en-US" dirty="0">
                <a:solidFill>
                  <a:srgbClr val="FF0000"/>
                </a:solidFill>
              </a:rPr>
              <a:t>0.59</a:t>
            </a:r>
          </a:p>
          <a:p>
            <a:pPr marL="342900" indent="-342900">
              <a:buAutoNum type="alphaUcParenR"/>
            </a:pPr>
            <a:r>
              <a:rPr lang="en-US" dirty="0">
                <a:latin typeface="roboto"/>
              </a:rPr>
              <a:t>0.33</a:t>
            </a:r>
          </a:p>
          <a:p>
            <a:pPr marL="342900" indent="-342900">
              <a:buAutoNum type="alphaUcParenR"/>
            </a:pPr>
            <a:r>
              <a:rPr lang="en-US" dirty="0">
                <a:latin typeface="roboto"/>
              </a:rPr>
              <a:t>0.49</a:t>
            </a:r>
          </a:p>
        </p:txBody>
      </p:sp>
      <p:sp>
        <p:nvSpPr>
          <p:cNvPr id="4" name="Rectangle 3"/>
          <p:cNvSpPr/>
          <p:nvPr/>
        </p:nvSpPr>
        <p:spPr>
          <a:xfrm>
            <a:off x="4108298" y="4111987"/>
            <a:ext cx="4629167" cy="600164"/>
          </a:xfrm>
          <a:prstGeom prst="rect">
            <a:avLst/>
          </a:prstGeom>
        </p:spPr>
        <p:txBody>
          <a:bodyPr wrap="square">
            <a:spAutoFit/>
          </a:bodyPr>
          <a:lstStyle/>
          <a:p>
            <a:r>
              <a:rPr lang="en-US" sz="1100" dirty="0"/>
              <a:t>Calculate, Gini for sub-node Female = (0.2)*(0.2)+(0.8)*(0.8)=0.68</a:t>
            </a:r>
          </a:p>
          <a:p>
            <a:r>
              <a:rPr lang="en-US" sz="1100" dirty="0"/>
              <a:t>Gini for sub-node Male = (0.65)*(0.65)+(0.35)*(0.35)=0.55</a:t>
            </a:r>
          </a:p>
          <a:p>
            <a:r>
              <a:rPr lang="en-US" sz="1100" dirty="0"/>
              <a:t>Calculate weighted Gini for Split Gender = (10/30)*0.68+(20/30)*0.55 = 0.59</a:t>
            </a:r>
          </a:p>
        </p:txBody>
      </p:sp>
    </p:spTree>
    <p:extLst>
      <p:ext uri="{BB962C8B-B14F-4D97-AF65-F5344CB8AC3E}">
        <p14:creationId xmlns:p14="http://schemas.microsoft.com/office/powerpoint/2010/main" val="2775751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7D6F72-40CD-4BFE-ADE3-4B03DE770F95}"/>
              </a:ext>
            </a:extLst>
          </p:cNvPr>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a:extLst>
              <a:ext uri="{FF2B5EF4-FFF2-40B4-BE49-F238E27FC236}">
                <a16:creationId xmlns:a16="http://schemas.microsoft.com/office/drawing/2014/main" id="{92AF0F52-0818-4269-9EDC-6A51AEE276E2}"/>
              </a:ext>
            </a:extLst>
          </p:cNvPr>
          <p:cNvSpPr>
            <a:spLocks noGrp="1"/>
          </p:cNvSpPr>
          <p:nvPr>
            <p:ph type="sldNum" sz="quarter" idx="12"/>
          </p:nvPr>
        </p:nvSpPr>
        <p:spPr/>
        <p:txBody>
          <a:bodyPr/>
          <a:lstStyle/>
          <a:p>
            <a:fld id="{273EEA2F-D825-49D3-9C25-497F06EFD3F7}" type="slidenum">
              <a:rPr lang="en-IN" smtClean="0"/>
              <a:t>11</a:t>
            </a:fld>
            <a:endParaRPr lang="en-IN"/>
          </a:p>
        </p:txBody>
      </p:sp>
      <p:sp>
        <p:nvSpPr>
          <p:cNvPr id="5" name="Title 4">
            <a:extLst>
              <a:ext uri="{FF2B5EF4-FFF2-40B4-BE49-F238E27FC236}">
                <a16:creationId xmlns:a16="http://schemas.microsoft.com/office/drawing/2014/main" id="{EC20FE20-3B2F-4EDE-AB51-654BF4102173}"/>
              </a:ext>
            </a:extLst>
          </p:cNvPr>
          <p:cNvSpPr>
            <a:spLocks noGrp="1"/>
          </p:cNvSpPr>
          <p:nvPr>
            <p:ph type="title"/>
          </p:nvPr>
        </p:nvSpPr>
        <p:spPr>
          <a:xfrm>
            <a:off x="316679" y="121966"/>
            <a:ext cx="6785870" cy="382564"/>
          </a:xfrm>
        </p:spPr>
        <p:txBody>
          <a:bodyPr/>
          <a:lstStyle/>
          <a:p>
            <a:r>
              <a:rPr lang="en-IN" dirty="0"/>
              <a:t>Random Forest</a:t>
            </a:r>
          </a:p>
        </p:txBody>
      </p:sp>
      <p:sp>
        <p:nvSpPr>
          <p:cNvPr id="6" name="Rectangle 5">
            <a:extLst>
              <a:ext uri="{FF2B5EF4-FFF2-40B4-BE49-F238E27FC236}">
                <a16:creationId xmlns:a16="http://schemas.microsoft.com/office/drawing/2014/main" id="{C6F11C57-B469-4A68-857C-4DBC1B52BB94}"/>
              </a:ext>
            </a:extLst>
          </p:cNvPr>
          <p:cNvSpPr/>
          <p:nvPr/>
        </p:nvSpPr>
        <p:spPr>
          <a:xfrm>
            <a:off x="465354" y="813562"/>
            <a:ext cx="8144539" cy="1384995"/>
          </a:xfrm>
          <a:prstGeom prst="rect">
            <a:avLst/>
          </a:prstGeom>
        </p:spPr>
        <p:txBody>
          <a:bodyPr wrap="square">
            <a:spAutoFit/>
          </a:bodyPr>
          <a:lstStyle/>
          <a:p>
            <a:r>
              <a:rPr lang="en-US" sz="1400" b="1" dirty="0">
                <a:latin typeface="medium-content-serif-font"/>
              </a:rPr>
              <a:t>Bagging (Bootstrap Aggregation) </a:t>
            </a:r>
          </a:p>
          <a:p>
            <a:pPr marL="285750" indent="-285750">
              <a:buFontTx/>
              <a:buChar char="-"/>
            </a:pPr>
            <a:r>
              <a:rPr lang="en-US" sz="1400" b="1" dirty="0" smtClean="0">
                <a:latin typeface="medium-content-serif-font"/>
              </a:rPr>
              <a:t>Decision </a:t>
            </a:r>
            <a:r>
              <a:rPr lang="en-US" sz="1400" b="1" dirty="0">
                <a:latin typeface="medium-content-serif-font"/>
              </a:rPr>
              <a:t>trees are very sensitive to the data they are trained </a:t>
            </a:r>
            <a:r>
              <a:rPr lang="en-US" sz="1400" b="1" dirty="0" smtClean="0">
                <a:latin typeface="medium-content-serif-font"/>
              </a:rPr>
              <a:t>on.</a:t>
            </a:r>
          </a:p>
          <a:p>
            <a:pPr marL="285750" indent="-285750">
              <a:buFontTx/>
              <a:buChar char="-"/>
            </a:pPr>
            <a:r>
              <a:rPr lang="en-US" sz="1400" b="1" dirty="0" smtClean="0">
                <a:latin typeface="medium-content-serif-font"/>
              </a:rPr>
              <a:t>small </a:t>
            </a:r>
            <a:r>
              <a:rPr lang="en-US" sz="1400" b="1" dirty="0">
                <a:latin typeface="medium-content-serif-font"/>
              </a:rPr>
              <a:t>changes to the training set can result in significantly different tree </a:t>
            </a:r>
            <a:r>
              <a:rPr lang="en-US" sz="1400" b="1" dirty="0" smtClean="0">
                <a:latin typeface="medium-content-serif-font"/>
              </a:rPr>
              <a:t>structures.</a:t>
            </a:r>
            <a:endParaRPr lang="en-US" sz="1400" dirty="0">
              <a:latin typeface="medium-content-serif-font"/>
            </a:endParaRPr>
          </a:p>
          <a:p>
            <a:endParaRPr lang="en-US" sz="1400" dirty="0">
              <a:latin typeface="medium-content-serif-font"/>
            </a:endParaRPr>
          </a:p>
          <a:p>
            <a:r>
              <a:rPr lang="en-US" sz="1400" dirty="0" smtClean="0">
                <a:latin typeface="medium-content-serif-font"/>
              </a:rPr>
              <a:t>Random </a:t>
            </a:r>
            <a:r>
              <a:rPr lang="en-US" sz="1400" dirty="0">
                <a:latin typeface="medium-content-serif-font"/>
              </a:rPr>
              <a:t>forest takes advantage of this by allowing each individual tree to randomly sample from the dataset with replacement, resulting in different trees. </a:t>
            </a:r>
            <a:endParaRPr lang="en-IN" sz="1400" dirty="0"/>
          </a:p>
        </p:txBody>
      </p:sp>
      <p:sp>
        <p:nvSpPr>
          <p:cNvPr id="7" name="Rectangle 6">
            <a:extLst>
              <a:ext uri="{FF2B5EF4-FFF2-40B4-BE49-F238E27FC236}">
                <a16:creationId xmlns:a16="http://schemas.microsoft.com/office/drawing/2014/main" id="{0E902DD5-A140-40B3-9EC8-4847D3AB9FF0}"/>
              </a:ext>
            </a:extLst>
          </p:cNvPr>
          <p:cNvSpPr/>
          <p:nvPr/>
        </p:nvSpPr>
        <p:spPr>
          <a:xfrm>
            <a:off x="561607" y="2534181"/>
            <a:ext cx="4678325" cy="1815882"/>
          </a:xfrm>
          <a:prstGeom prst="rect">
            <a:avLst/>
          </a:prstGeom>
        </p:spPr>
        <p:txBody>
          <a:bodyPr wrap="square">
            <a:spAutoFit/>
          </a:bodyPr>
          <a:lstStyle/>
          <a:p>
            <a:r>
              <a:rPr lang="en-US" sz="1400" b="1" dirty="0">
                <a:latin typeface="medium-content-serif-font"/>
              </a:rPr>
              <a:t>Feature Randomness — </a:t>
            </a:r>
            <a:r>
              <a:rPr lang="en-US" sz="1400" dirty="0">
                <a:latin typeface="medium-content-serif-font"/>
              </a:rPr>
              <a:t>In a normal decision tree, while splitting a node, we consider all the features and pick the one that produces the most separation. In contrast, each tree in a random forest can pick only from a random subset of features. This forces even more variation amongst the trees in the model and ultimately results in lower correlation across trees and more diversification.</a:t>
            </a:r>
            <a:endParaRPr lang="en-IN" sz="14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740"/>
          <a:stretch/>
        </p:blipFill>
        <p:spPr bwMode="auto">
          <a:xfrm>
            <a:off x="5447987" y="2145409"/>
            <a:ext cx="3309124" cy="2524486"/>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942761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12</a:t>
            </a:fld>
            <a:endParaRPr lang="en-IN"/>
          </a:p>
        </p:txBody>
      </p:sp>
      <p:sp>
        <p:nvSpPr>
          <p:cNvPr id="5" name="Title 4"/>
          <p:cNvSpPr>
            <a:spLocks noGrp="1"/>
          </p:cNvSpPr>
          <p:nvPr>
            <p:ph type="title"/>
          </p:nvPr>
        </p:nvSpPr>
        <p:spPr/>
        <p:txBody>
          <a:bodyPr/>
          <a:lstStyle/>
          <a:p>
            <a:r>
              <a:rPr lang="en-IN" dirty="0"/>
              <a:t>Random Forest</a:t>
            </a:r>
          </a:p>
        </p:txBody>
      </p:sp>
      <p:pic>
        <p:nvPicPr>
          <p:cNvPr id="2052" name="Picture 4" descr="https://miro.medium.com/max/2269/1*_B5HX2whbTs3DS8M6YBD_w@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083124"/>
            <a:ext cx="7890030" cy="332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9117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13</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smtClean="0"/>
              <a:t>Boosting</a:t>
            </a:r>
            <a:endParaRPr lang="en-US" b="1" dirty="0"/>
          </a:p>
        </p:txBody>
      </p:sp>
      <p:sp>
        <p:nvSpPr>
          <p:cNvPr id="6" name="Rectangle 5"/>
          <p:cNvSpPr/>
          <p:nvPr/>
        </p:nvSpPr>
        <p:spPr>
          <a:xfrm>
            <a:off x="316679" y="4016364"/>
            <a:ext cx="8564451" cy="430887"/>
          </a:xfrm>
          <a:prstGeom prst="rect">
            <a:avLst/>
          </a:prstGeom>
        </p:spPr>
        <p:txBody>
          <a:bodyPr wrap="square">
            <a:spAutoFit/>
          </a:bodyPr>
          <a:lstStyle/>
          <a:p>
            <a:r>
              <a:rPr lang="en-US" sz="1050" b="1" dirty="0">
                <a:solidFill>
                  <a:srgbClr val="FF0000"/>
                </a:solidFill>
                <a:latin typeface="medium-content-serif-font"/>
              </a:rPr>
              <a:t>Boosting</a:t>
            </a:r>
            <a:r>
              <a:rPr lang="en-US" sz="1050" dirty="0">
                <a:latin typeface="medium-content-serif-font"/>
              </a:rPr>
              <a:t>, that often considers homogeneous weak learners, learns them sequentially in a very adaptive way (a base model depends on the previous ones) and combines them following a deterministic strategy</a:t>
            </a:r>
          </a:p>
        </p:txBody>
      </p:sp>
      <p:grpSp>
        <p:nvGrpSpPr>
          <p:cNvPr id="8" name="Group 7">
            <a:extLst>
              <a:ext uri="{FF2B5EF4-FFF2-40B4-BE49-F238E27FC236}">
                <a16:creationId xmlns:a16="http://schemas.microsoft.com/office/drawing/2014/main" id="{706C5736-B8F1-4762-B9B7-C4F195C22ACF}"/>
              </a:ext>
            </a:extLst>
          </p:cNvPr>
          <p:cNvGrpSpPr/>
          <p:nvPr/>
        </p:nvGrpSpPr>
        <p:grpSpPr>
          <a:xfrm>
            <a:off x="316679" y="1539805"/>
            <a:ext cx="1299849" cy="1201334"/>
            <a:chOff x="533676" y="1797763"/>
            <a:chExt cx="1299849" cy="1201334"/>
          </a:xfrm>
        </p:grpSpPr>
        <p:pic>
          <p:nvPicPr>
            <p:cNvPr id="9" name="Picture 2">
              <a:extLst>
                <a:ext uri="{FF2B5EF4-FFF2-40B4-BE49-F238E27FC236}">
                  <a16:creationId xmlns:a16="http://schemas.microsoft.com/office/drawing/2014/main" id="{48913831-6900-4241-AC85-D24668AC6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008" y="1797763"/>
              <a:ext cx="789186" cy="76912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C805E7D4-2B2C-46CF-A695-26E6F4656944}"/>
                </a:ext>
              </a:extLst>
            </p:cNvPr>
            <p:cNvSpPr/>
            <p:nvPr/>
          </p:nvSpPr>
          <p:spPr>
            <a:xfrm>
              <a:off x="533676" y="2598987"/>
              <a:ext cx="1299849" cy="400110"/>
            </a:xfrm>
            <a:prstGeom prst="rect">
              <a:avLst/>
            </a:prstGeom>
          </p:spPr>
          <p:txBody>
            <a:bodyPr wrap="square">
              <a:spAutoFit/>
            </a:bodyPr>
            <a:lstStyle/>
            <a:p>
              <a:pPr algn="ctr"/>
              <a:r>
                <a:rPr lang="en-US" sz="1000" dirty="0"/>
                <a:t>Base model is created on a subset</a:t>
              </a:r>
              <a:endParaRPr lang="en-IN" sz="1000" dirty="0"/>
            </a:p>
          </p:txBody>
        </p:sp>
      </p:grpSp>
      <p:grpSp>
        <p:nvGrpSpPr>
          <p:cNvPr id="11" name="Group 10">
            <a:extLst>
              <a:ext uri="{FF2B5EF4-FFF2-40B4-BE49-F238E27FC236}">
                <a16:creationId xmlns:a16="http://schemas.microsoft.com/office/drawing/2014/main" id="{F372D690-3C1D-4294-BDCB-0ED162ACD9D5}"/>
              </a:ext>
            </a:extLst>
          </p:cNvPr>
          <p:cNvGrpSpPr/>
          <p:nvPr/>
        </p:nvGrpSpPr>
        <p:grpSpPr>
          <a:xfrm>
            <a:off x="1854601" y="1285931"/>
            <a:ext cx="1299849" cy="2116928"/>
            <a:chOff x="2061840" y="1797763"/>
            <a:chExt cx="1299849" cy="2116928"/>
          </a:xfrm>
        </p:grpSpPr>
        <p:pic>
          <p:nvPicPr>
            <p:cNvPr id="12" name="Picture 4">
              <a:extLst>
                <a:ext uri="{FF2B5EF4-FFF2-40B4-BE49-F238E27FC236}">
                  <a16:creationId xmlns:a16="http://schemas.microsoft.com/office/drawing/2014/main" id="{8E688A35-D428-422F-BA8E-EC87461A8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911" y="1797763"/>
              <a:ext cx="823705" cy="76912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7074246-195D-4C00-8D4C-7B9BBF4FE8AB}"/>
                </a:ext>
              </a:extLst>
            </p:cNvPr>
            <p:cNvSpPr/>
            <p:nvPr/>
          </p:nvSpPr>
          <p:spPr>
            <a:xfrm>
              <a:off x="2061840" y="2591252"/>
              <a:ext cx="1299849" cy="1323439"/>
            </a:xfrm>
            <a:prstGeom prst="rect">
              <a:avLst/>
            </a:prstGeom>
          </p:spPr>
          <p:txBody>
            <a:bodyPr wrap="square">
              <a:spAutoFit/>
            </a:bodyPr>
            <a:lstStyle/>
            <a:p>
              <a:pPr algn="ctr"/>
              <a:r>
                <a:rPr lang="en-US" sz="1000" dirty="0"/>
                <a:t>The observations which are incorrectly predicted, are given higher weights and an another model is created and predictions are made on the dataset</a:t>
              </a:r>
              <a:endParaRPr lang="en-IN" sz="1000" dirty="0"/>
            </a:p>
          </p:txBody>
        </p:sp>
      </p:grpSp>
      <p:grpSp>
        <p:nvGrpSpPr>
          <p:cNvPr id="14" name="Group 13">
            <a:extLst>
              <a:ext uri="{FF2B5EF4-FFF2-40B4-BE49-F238E27FC236}">
                <a16:creationId xmlns:a16="http://schemas.microsoft.com/office/drawing/2014/main" id="{0FBA153A-840E-42DF-948E-AAB5D1AA3D16}"/>
              </a:ext>
            </a:extLst>
          </p:cNvPr>
          <p:cNvGrpSpPr/>
          <p:nvPr/>
        </p:nvGrpSpPr>
        <p:grpSpPr>
          <a:xfrm>
            <a:off x="3589214" y="921109"/>
            <a:ext cx="2857500" cy="2863435"/>
            <a:chOff x="3785394" y="1127235"/>
            <a:chExt cx="2857500" cy="2863435"/>
          </a:xfrm>
        </p:grpSpPr>
        <p:pic>
          <p:nvPicPr>
            <p:cNvPr id="15" name="Picture 6">
              <a:extLst>
                <a:ext uri="{FF2B5EF4-FFF2-40B4-BE49-F238E27FC236}">
                  <a16:creationId xmlns:a16="http://schemas.microsoft.com/office/drawing/2014/main" id="{92F4D027-2B9D-4B99-9B65-27D9E66BE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5394" y="1127235"/>
              <a:ext cx="2857500" cy="195262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DC7D53F-A350-4EED-8C99-0A6C31D4A8FC}"/>
                </a:ext>
              </a:extLst>
            </p:cNvPr>
            <p:cNvSpPr/>
            <p:nvPr/>
          </p:nvSpPr>
          <p:spPr>
            <a:xfrm>
              <a:off x="3947323" y="3282784"/>
              <a:ext cx="2533641" cy="707886"/>
            </a:xfrm>
            <a:prstGeom prst="rect">
              <a:avLst/>
            </a:prstGeom>
          </p:spPr>
          <p:txBody>
            <a:bodyPr wrap="square">
              <a:spAutoFit/>
            </a:bodyPr>
            <a:lstStyle/>
            <a:p>
              <a:pPr algn="ctr"/>
              <a:r>
                <a:rPr lang="en-US" sz="1000" dirty="0"/>
                <a:t>multiple models are created, each correcting the errors of the previous model.</a:t>
              </a:r>
            </a:p>
            <a:p>
              <a:pPr algn="ctr"/>
              <a:endParaRPr lang="en-US" sz="1000" dirty="0"/>
            </a:p>
            <a:p>
              <a:pPr algn="ctr"/>
              <a:r>
                <a:rPr lang="en-US" sz="1000" dirty="0"/>
                <a:t>The final model (strong learner)</a:t>
              </a:r>
              <a:endParaRPr lang="en-IN" sz="1000" dirty="0"/>
            </a:p>
          </p:txBody>
        </p:sp>
      </p:grpSp>
      <p:grpSp>
        <p:nvGrpSpPr>
          <p:cNvPr id="17" name="Group 16">
            <a:extLst>
              <a:ext uri="{FF2B5EF4-FFF2-40B4-BE49-F238E27FC236}">
                <a16:creationId xmlns:a16="http://schemas.microsoft.com/office/drawing/2014/main" id="{1687C1BF-6DA4-4182-9FD8-CE99648C93BC}"/>
              </a:ext>
            </a:extLst>
          </p:cNvPr>
          <p:cNvGrpSpPr/>
          <p:nvPr/>
        </p:nvGrpSpPr>
        <p:grpSpPr>
          <a:xfrm>
            <a:off x="6754664" y="1291666"/>
            <a:ext cx="2149522" cy="2153768"/>
            <a:chOff x="6813666" y="1941755"/>
            <a:chExt cx="2149522" cy="2153768"/>
          </a:xfrm>
        </p:grpSpPr>
        <p:pic>
          <p:nvPicPr>
            <p:cNvPr id="18" name="Picture 8">
              <a:extLst>
                <a:ext uri="{FF2B5EF4-FFF2-40B4-BE49-F238E27FC236}">
                  <a16:creationId xmlns:a16="http://schemas.microsoft.com/office/drawing/2014/main" id="{A3F366F3-4B3C-4CB4-A3BB-41976E67A8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0793" y="1941755"/>
              <a:ext cx="1210724" cy="101566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7AEFB57-ED2F-4914-B288-29D8834A35F8}"/>
                </a:ext>
              </a:extLst>
            </p:cNvPr>
            <p:cNvSpPr/>
            <p:nvPr/>
          </p:nvSpPr>
          <p:spPr>
            <a:xfrm>
              <a:off x="6813666" y="3079860"/>
              <a:ext cx="2149522" cy="1015663"/>
            </a:xfrm>
            <a:prstGeom prst="rect">
              <a:avLst/>
            </a:prstGeom>
          </p:spPr>
          <p:txBody>
            <a:bodyPr wrap="square">
              <a:spAutoFit/>
            </a:bodyPr>
            <a:lstStyle/>
            <a:p>
              <a:pPr algn="ctr"/>
              <a:r>
                <a:rPr lang="en-US" sz="1000" dirty="0"/>
                <a:t>. The individual models would not perform well on the entire dataset, but they work well for some part of the dataset. Thus, each model actually boosts the performance of the ensemble.</a:t>
              </a:r>
              <a:endParaRPr lang="en-IN" sz="1000" dirty="0"/>
            </a:p>
          </p:txBody>
        </p:sp>
      </p:grpSp>
    </p:spTree>
    <p:extLst>
      <p:ext uri="{BB962C8B-B14F-4D97-AF65-F5344CB8AC3E}">
        <p14:creationId xmlns:p14="http://schemas.microsoft.com/office/powerpoint/2010/main" val="187614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p:cNvSpPr>
            <a:spLocks noGrp="1"/>
          </p:cNvSpPr>
          <p:nvPr>
            <p:ph type="title"/>
          </p:nvPr>
        </p:nvSpPr>
        <p:spPr/>
        <p:txBody>
          <a:bodyPr/>
          <a:lstStyle/>
          <a:p>
            <a:r>
              <a:rPr lang="en-IN" dirty="0"/>
              <a:t>Boosting</a:t>
            </a:r>
          </a:p>
        </p:txBody>
      </p:sp>
      <p:sp>
        <p:nvSpPr>
          <p:cNvPr id="6" name="Rectangle 5"/>
          <p:cNvSpPr/>
          <p:nvPr/>
        </p:nvSpPr>
        <p:spPr>
          <a:xfrm>
            <a:off x="470520" y="879610"/>
            <a:ext cx="8102839" cy="1077218"/>
          </a:xfrm>
          <a:prstGeom prst="rect">
            <a:avLst/>
          </a:prstGeom>
        </p:spPr>
        <p:txBody>
          <a:bodyPr wrap="square">
            <a:spAutoFit/>
          </a:bodyPr>
          <a:lstStyle/>
          <a:p>
            <a:r>
              <a:rPr lang="en-US" sz="1600" dirty="0">
                <a:solidFill>
                  <a:srgbClr val="292929"/>
                </a:solidFill>
                <a:latin typeface="charter"/>
              </a:rPr>
              <a:t>Being </a:t>
            </a:r>
            <a:r>
              <a:rPr lang="en-US" sz="1600" b="1" dirty="0">
                <a:solidFill>
                  <a:srgbClr val="292929"/>
                </a:solidFill>
                <a:latin typeface="charter"/>
              </a:rPr>
              <a:t>mainly focused at reducing bias</a:t>
            </a:r>
            <a:r>
              <a:rPr lang="en-US" sz="1600" dirty="0">
                <a:solidFill>
                  <a:srgbClr val="292929"/>
                </a:solidFill>
                <a:latin typeface="charter"/>
              </a:rPr>
              <a:t>, the base models that are often considered for boosting are models with low variance but high bias. For example, if we want to use trees as our base models, we will choose most of the time shallow decision trees with only a few depths.</a:t>
            </a:r>
            <a:endParaRPr lang="en-IN" sz="1600" dirty="0"/>
          </a:p>
        </p:txBody>
      </p:sp>
      <p:pic>
        <p:nvPicPr>
          <p:cNvPr id="3074" name="Picture 2" descr="Adaboost algorith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0937" y="2038601"/>
            <a:ext cx="4802003" cy="264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003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15</a:t>
            </a:fld>
            <a:endParaRPr lang="en-IN"/>
          </a:p>
        </p:txBody>
      </p:sp>
      <p:sp>
        <p:nvSpPr>
          <p:cNvPr id="5" name="Title 4"/>
          <p:cNvSpPr>
            <a:spLocks noGrp="1"/>
          </p:cNvSpPr>
          <p:nvPr>
            <p:ph type="title"/>
          </p:nvPr>
        </p:nvSpPr>
        <p:spPr/>
        <p:txBody>
          <a:bodyPr/>
          <a:lstStyle/>
          <a:p>
            <a:r>
              <a:rPr lang="en-IN" dirty="0" smtClean="0"/>
              <a:t>Ada Boost</a:t>
            </a:r>
            <a:endParaRPr lang="en-IN" dirty="0"/>
          </a:p>
        </p:txBody>
      </p:sp>
      <p:pic>
        <p:nvPicPr>
          <p:cNvPr id="6" name="Picture 5"/>
          <p:cNvPicPr>
            <a:picLocks noChangeAspect="1"/>
          </p:cNvPicPr>
          <p:nvPr/>
        </p:nvPicPr>
        <p:blipFill>
          <a:blip r:embed="rId2"/>
          <a:stretch>
            <a:fillRect/>
          </a:stretch>
        </p:blipFill>
        <p:spPr>
          <a:xfrm>
            <a:off x="2212130" y="1266982"/>
            <a:ext cx="4619625" cy="2600325"/>
          </a:xfrm>
          <a:prstGeom prst="rect">
            <a:avLst/>
          </a:prstGeom>
        </p:spPr>
      </p:pic>
      <p:sp>
        <p:nvSpPr>
          <p:cNvPr id="7" name="TextBox 6"/>
          <p:cNvSpPr txBox="1"/>
          <p:nvPr/>
        </p:nvSpPr>
        <p:spPr>
          <a:xfrm>
            <a:off x="628650" y="4247506"/>
            <a:ext cx="8772740" cy="338554"/>
          </a:xfrm>
          <a:prstGeom prst="rect">
            <a:avLst/>
          </a:prstGeom>
          <a:noFill/>
        </p:spPr>
        <p:txBody>
          <a:bodyPr wrap="square" rtlCol="0">
            <a:spAutoFit/>
          </a:bodyPr>
          <a:lstStyle/>
          <a:p>
            <a:r>
              <a:rPr lang="en-IN" sz="1600" b="1" dirty="0" smtClean="0">
                <a:solidFill>
                  <a:srgbClr val="FF0000"/>
                </a:solidFill>
              </a:rPr>
              <a:t>Problem Statement </a:t>
            </a:r>
            <a:r>
              <a:rPr lang="en-IN" sz="1600" dirty="0" smtClean="0"/>
              <a:t>: to predict whether or not a patient has diabetes based on the given features </a:t>
            </a:r>
            <a:endParaRPr lang="en-IN" sz="1600" dirty="0"/>
          </a:p>
        </p:txBody>
      </p:sp>
    </p:spTree>
    <p:extLst>
      <p:ext uri="{BB962C8B-B14F-4D97-AF65-F5344CB8AC3E}">
        <p14:creationId xmlns:p14="http://schemas.microsoft.com/office/powerpoint/2010/main" val="2961332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16</a:t>
            </a:fld>
            <a:endParaRPr lang="en-IN"/>
          </a:p>
        </p:txBody>
      </p:sp>
      <p:sp>
        <p:nvSpPr>
          <p:cNvPr id="5" name="Title 4"/>
          <p:cNvSpPr>
            <a:spLocks noGrp="1"/>
          </p:cNvSpPr>
          <p:nvPr>
            <p:ph type="title"/>
          </p:nvPr>
        </p:nvSpPr>
        <p:spPr/>
        <p:txBody>
          <a:bodyPr/>
          <a:lstStyle/>
          <a:p>
            <a:r>
              <a:rPr lang="en-IN" dirty="0" smtClean="0"/>
              <a:t>Ada Boost</a:t>
            </a:r>
            <a:endParaRPr lang="en-IN" dirty="0"/>
          </a:p>
        </p:txBody>
      </p:sp>
      <p:pic>
        <p:nvPicPr>
          <p:cNvPr id="4" name="Picture 3"/>
          <p:cNvPicPr>
            <a:picLocks noChangeAspect="1"/>
          </p:cNvPicPr>
          <p:nvPr/>
        </p:nvPicPr>
        <p:blipFill>
          <a:blip r:embed="rId2"/>
          <a:stretch>
            <a:fillRect/>
          </a:stretch>
        </p:blipFill>
        <p:spPr>
          <a:xfrm>
            <a:off x="628651" y="1397073"/>
            <a:ext cx="4623994" cy="2130588"/>
          </a:xfrm>
          <a:prstGeom prst="rect">
            <a:avLst/>
          </a:prstGeom>
        </p:spPr>
      </p:pic>
      <p:sp>
        <p:nvSpPr>
          <p:cNvPr id="8" name="Right Arrow 7"/>
          <p:cNvSpPr/>
          <p:nvPr/>
        </p:nvSpPr>
        <p:spPr>
          <a:xfrm>
            <a:off x="5486400" y="2187360"/>
            <a:ext cx="440012" cy="275007"/>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6125147" y="2140197"/>
            <a:ext cx="2723005" cy="369332"/>
          </a:xfrm>
          <a:prstGeom prst="rect">
            <a:avLst/>
          </a:prstGeom>
          <a:noFill/>
        </p:spPr>
        <p:txBody>
          <a:bodyPr wrap="square" rtlCol="0">
            <a:spAutoFit/>
          </a:bodyPr>
          <a:lstStyle/>
          <a:p>
            <a:r>
              <a:rPr lang="en-IN" dirty="0" smtClean="0"/>
              <a:t>Sample Weight = 1/10 =0.1</a:t>
            </a:r>
            <a:endParaRPr lang="en-IN" dirty="0"/>
          </a:p>
        </p:txBody>
      </p:sp>
      <p:sp>
        <p:nvSpPr>
          <p:cNvPr id="10" name="TextBox 9"/>
          <p:cNvSpPr txBox="1"/>
          <p:nvPr/>
        </p:nvSpPr>
        <p:spPr>
          <a:xfrm>
            <a:off x="831896" y="3731963"/>
            <a:ext cx="7823965" cy="830997"/>
          </a:xfrm>
          <a:prstGeom prst="rect">
            <a:avLst/>
          </a:prstGeom>
          <a:noFill/>
        </p:spPr>
        <p:txBody>
          <a:bodyPr wrap="square" rtlCol="0">
            <a:spAutoFit/>
          </a:bodyPr>
          <a:lstStyle/>
          <a:p>
            <a:pPr algn="ctr"/>
            <a:r>
              <a:rPr lang="en-IN" sz="1600" b="1" dirty="0" smtClean="0"/>
              <a:t>Step 1 Initialize the sample weights</a:t>
            </a:r>
          </a:p>
          <a:p>
            <a:r>
              <a:rPr lang="en-IN" sz="1600" dirty="0" smtClean="0"/>
              <a:t>At the beginning, each sample is associated with a weight that indicates how important it is with regards to the classification</a:t>
            </a:r>
            <a:endParaRPr lang="en-IN" sz="1600" dirty="0"/>
          </a:p>
        </p:txBody>
      </p:sp>
    </p:spTree>
    <p:extLst>
      <p:ext uri="{BB962C8B-B14F-4D97-AF65-F5344CB8AC3E}">
        <p14:creationId xmlns:p14="http://schemas.microsoft.com/office/powerpoint/2010/main" val="41257573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p:cNvSpPr>
            <a:spLocks noGrp="1"/>
          </p:cNvSpPr>
          <p:nvPr>
            <p:ph type="title"/>
          </p:nvPr>
        </p:nvSpPr>
        <p:spPr/>
        <p:txBody>
          <a:bodyPr/>
          <a:lstStyle/>
          <a:p>
            <a:r>
              <a:rPr lang="en-IN" dirty="0" smtClean="0"/>
              <a:t>Ada Boost</a:t>
            </a:r>
            <a:endParaRPr lang="en-IN" dirty="0"/>
          </a:p>
        </p:txBody>
      </p:sp>
      <p:pic>
        <p:nvPicPr>
          <p:cNvPr id="4" name="Picture 3"/>
          <p:cNvPicPr>
            <a:picLocks noChangeAspect="1"/>
          </p:cNvPicPr>
          <p:nvPr/>
        </p:nvPicPr>
        <p:blipFill>
          <a:blip r:embed="rId3"/>
          <a:stretch>
            <a:fillRect/>
          </a:stretch>
        </p:blipFill>
        <p:spPr>
          <a:xfrm>
            <a:off x="420176" y="810253"/>
            <a:ext cx="3004150" cy="1763442"/>
          </a:xfrm>
          <a:prstGeom prst="rect">
            <a:avLst/>
          </a:prstGeom>
        </p:spPr>
      </p:pic>
      <p:pic>
        <p:nvPicPr>
          <p:cNvPr id="6" name="Picture 5"/>
          <p:cNvPicPr>
            <a:picLocks noChangeAspect="1"/>
          </p:cNvPicPr>
          <p:nvPr/>
        </p:nvPicPr>
        <p:blipFill>
          <a:blip r:embed="rId4"/>
          <a:stretch>
            <a:fillRect/>
          </a:stretch>
        </p:blipFill>
        <p:spPr>
          <a:xfrm>
            <a:off x="4052582" y="858648"/>
            <a:ext cx="4724032" cy="1962400"/>
          </a:xfrm>
          <a:prstGeom prst="rect">
            <a:avLst/>
          </a:prstGeom>
        </p:spPr>
      </p:pic>
      <p:sp>
        <p:nvSpPr>
          <p:cNvPr id="7" name="Rectangle 6"/>
          <p:cNvSpPr/>
          <p:nvPr/>
        </p:nvSpPr>
        <p:spPr>
          <a:xfrm>
            <a:off x="438000" y="3045036"/>
            <a:ext cx="3247101" cy="523220"/>
          </a:xfrm>
          <a:prstGeom prst="rect">
            <a:avLst/>
          </a:prstGeom>
        </p:spPr>
        <p:txBody>
          <a:bodyPr wrap="square">
            <a:spAutoFit/>
          </a:bodyPr>
          <a:lstStyle/>
          <a:p>
            <a:r>
              <a:rPr lang="en-US" altLang="en-US" sz="1400" dirty="0"/>
              <a:t>Error rate</a:t>
            </a:r>
            <a:r>
              <a:rPr lang="en-US" altLang="en-US" sz="1400" dirty="0" smtClean="0"/>
              <a:t>:</a:t>
            </a:r>
          </a:p>
          <a:p>
            <a:r>
              <a:rPr lang="en-US" altLang="en-US" sz="1400" dirty="0" smtClean="0"/>
              <a:t>(</a:t>
            </a:r>
            <a:r>
              <a:rPr lang="en-US" altLang="en-US" sz="1400" i="1" dirty="0" err="1"/>
              <a:t>i</a:t>
            </a:r>
            <a:r>
              <a:rPr lang="en-US" altLang="en-US" sz="1400" dirty="0"/>
              <a:t> = index of classifier, </a:t>
            </a:r>
            <a:r>
              <a:rPr lang="en-US" altLang="en-US" sz="1400" i="1" dirty="0"/>
              <a:t>j</a:t>
            </a:r>
            <a:r>
              <a:rPr lang="en-US" altLang="en-US" sz="1400" dirty="0"/>
              <a:t>=index of instance</a:t>
            </a:r>
            <a:r>
              <a:rPr lang="en-US" altLang="en-US" sz="1400" dirty="0" smtClean="0"/>
              <a:t>)</a:t>
            </a:r>
          </a:p>
        </p:txBody>
      </p:sp>
      <p:graphicFrame>
        <p:nvGraphicFramePr>
          <p:cNvPr id="8" name="Object 2"/>
          <p:cNvGraphicFramePr>
            <a:graphicFrameLocks noGrp="1" noChangeAspect="1"/>
          </p:cNvGraphicFramePr>
          <p:nvPr>
            <p:ph sz="half" idx="4294967295"/>
            <p:extLst>
              <p:ext uri="{D42A27DB-BD31-4B8C-83A1-F6EECF244321}">
                <p14:modId xmlns:p14="http://schemas.microsoft.com/office/powerpoint/2010/main" val="3459025743"/>
              </p:ext>
            </p:extLst>
          </p:nvPr>
        </p:nvGraphicFramePr>
        <p:xfrm>
          <a:off x="478323" y="3747849"/>
          <a:ext cx="3166454" cy="839821"/>
        </p:xfrm>
        <a:graphic>
          <a:graphicData uri="http://schemas.openxmlformats.org/presentationml/2006/ole">
            <mc:AlternateContent xmlns:mc="http://schemas.openxmlformats.org/markup-compatibility/2006">
              <mc:Choice xmlns:v="urn:schemas-microsoft-com:vml" Requires="v">
                <p:oleObj spid="_x0000_s4104" name="Equation" r:id="rId5" imgW="1675673" imgH="444307" progId="Equation.3">
                  <p:embed/>
                </p:oleObj>
              </mc:Choice>
              <mc:Fallback>
                <p:oleObj name="Equation" r:id="rId5" imgW="1675673" imgH="444307" progId="Equation.3">
                  <p:embed/>
                  <p:pic>
                    <p:nvPicPr>
                      <p:cNvPr id="3379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323" y="3747849"/>
                        <a:ext cx="3166454" cy="839821"/>
                      </a:xfrm>
                      <a:prstGeom prst="rect">
                        <a:avLst/>
                      </a:prstGeom>
                      <a:noFill/>
                      <a:ln>
                        <a:noFill/>
                      </a:ln>
                    </p:spPr>
                  </p:pic>
                </p:oleObj>
              </mc:Fallback>
            </mc:AlternateContent>
          </a:graphicData>
        </a:graphic>
      </p:graphicFrame>
      <p:sp>
        <p:nvSpPr>
          <p:cNvPr id="9" name="Rectangle 8"/>
          <p:cNvSpPr/>
          <p:nvPr/>
        </p:nvSpPr>
        <p:spPr>
          <a:xfrm>
            <a:off x="4052581" y="2921283"/>
            <a:ext cx="5015791" cy="954107"/>
          </a:xfrm>
          <a:prstGeom prst="rect">
            <a:avLst/>
          </a:prstGeom>
        </p:spPr>
        <p:txBody>
          <a:bodyPr wrap="square">
            <a:spAutoFit/>
          </a:bodyPr>
          <a:lstStyle/>
          <a:p>
            <a:r>
              <a:rPr lang="en-US" altLang="en-US" sz="1400" dirty="0"/>
              <a:t>The lower a classifier error rate, the more accurate it is, and therefore, the higher its weight for voting should </a:t>
            </a:r>
            <a:r>
              <a:rPr lang="en-US" altLang="en-US" sz="1400" dirty="0" smtClean="0"/>
              <a:t>be</a:t>
            </a:r>
          </a:p>
          <a:p>
            <a:endParaRPr lang="en-US" altLang="en-US" sz="1400" dirty="0"/>
          </a:p>
          <a:p>
            <a:r>
              <a:rPr lang="en-US" altLang="en-US" sz="1400" dirty="0"/>
              <a:t>Weight of a classifier </a:t>
            </a:r>
            <a:r>
              <a:rPr lang="en-US" altLang="en-US" sz="1400" dirty="0">
                <a:solidFill>
                  <a:srgbClr val="FF0000"/>
                </a:solidFill>
              </a:rPr>
              <a:t>C</a:t>
            </a:r>
            <a:r>
              <a:rPr lang="en-US" altLang="en-US" sz="1400" baseline="-25000" dirty="0">
                <a:solidFill>
                  <a:srgbClr val="FF0000"/>
                </a:solidFill>
              </a:rPr>
              <a:t>i</a:t>
            </a:r>
            <a:r>
              <a:rPr lang="ja-JP" altLang="en-US" sz="1400" dirty="0"/>
              <a:t>’</a:t>
            </a:r>
            <a:r>
              <a:rPr lang="en-US" altLang="ja-JP" sz="1400" dirty="0"/>
              <a:t>s vote is </a:t>
            </a:r>
          </a:p>
        </p:txBody>
      </p:sp>
      <p:graphicFrame>
        <p:nvGraphicFramePr>
          <p:cNvPr id="10" name="Object 3"/>
          <p:cNvGraphicFramePr>
            <a:graphicFrameLocks noChangeAspect="1"/>
          </p:cNvGraphicFramePr>
          <p:nvPr>
            <p:extLst>
              <p:ext uri="{D42A27DB-BD31-4B8C-83A1-F6EECF244321}">
                <p14:modId xmlns:p14="http://schemas.microsoft.com/office/powerpoint/2010/main" val="102393135"/>
              </p:ext>
            </p:extLst>
          </p:nvPr>
        </p:nvGraphicFramePr>
        <p:xfrm>
          <a:off x="4229386" y="4005883"/>
          <a:ext cx="1628274" cy="745688"/>
        </p:xfrm>
        <a:graphic>
          <a:graphicData uri="http://schemas.openxmlformats.org/presentationml/2006/ole">
            <mc:AlternateContent xmlns:mc="http://schemas.openxmlformats.org/markup-compatibility/2006">
              <mc:Choice xmlns:v="urn:schemas-microsoft-com:vml" Requires="v">
                <p:oleObj spid="_x0000_s4105" name="Equation" r:id="rId7" imgW="1054100" imgH="482600" progId="Equation.3">
                  <p:embed/>
                </p:oleObj>
              </mc:Choice>
              <mc:Fallback>
                <p:oleObj name="Equation" r:id="rId7" imgW="1054100" imgH="482600" progId="Equation.3">
                  <p:embed/>
                  <p:pic>
                    <p:nvPicPr>
                      <p:cNvPr id="31748"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9386" y="4005883"/>
                        <a:ext cx="1628274" cy="745688"/>
                      </a:xfrm>
                      <a:prstGeom prst="rect">
                        <a:avLst/>
                      </a:prstGeom>
                      <a:noFill/>
                      <a:ln>
                        <a:noFill/>
                      </a:ln>
                    </p:spPr>
                  </p:pic>
                </p:oleObj>
              </mc:Fallback>
            </mc:AlternateContent>
          </a:graphicData>
        </a:graphic>
      </p:graphicFrame>
      <p:pic>
        <p:nvPicPr>
          <p:cNvPr id="11" name="Picture 6"/>
          <p:cNvPicPr>
            <a:picLocks noGrp="1" noChangeAspect="1" noChangeArrowheads="1"/>
          </p:cNvPicPr>
          <p:nvPr>
            <p:ph sz="half" idx="4294967295"/>
          </p:nvPr>
        </p:nvPicPr>
        <p:blipFill>
          <a:blip r:embed="rId9" cstate="print">
            <a:extLst>
              <a:ext uri="{28A0092B-C50C-407E-A947-70E740481C1C}">
                <a14:useLocalDpi xmlns:a14="http://schemas.microsoft.com/office/drawing/2010/main" val="0"/>
              </a:ext>
            </a:extLst>
          </a:blip>
          <a:srcRect r="6688"/>
          <a:stretch>
            <a:fillRect/>
          </a:stretch>
        </p:blipFill>
        <p:spPr>
          <a:xfrm>
            <a:off x="6785811" y="3398336"/>
            <a:ext cx="1629420" cy="1415867"/>
          </a:xfrm>
          <a:prstGeom prst="rect">
            <a:avLst/>
          </a:prstGeom>
        </p:spPr>
      </p:pic>
    </p:spTree>
    <p:extLst>
      <p:ext uri="{BB962C8B-B14F-4D97-AF65-F5344CB8AC3E}">
        <p14:creationId xmlns:p14="http://schemas.microsoft.com/office/powerpoint/2010/main" val="3005073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18</a:t>
            </a:fld>
            <a:endParaRPr lang="en-IN"/>
          </a:p>
        </p:txBody>
      </p:sp>
      <p:sp>
        <p:nvSpPr>
          <p:cNvPr id="5" name="Title 4"/>
          <p:cNvSpPr>
            <a:spLocks noGrp="1"/>
          </p:cNvSpPr>
          <p:nvPr>
            <p:ph type="title"/>
          </p:nvPr>
        </p:nvSpPr>
        <p:spPr/>
        <p:txBody>
          <a:bodyPr/>
          <a:lstStyle/>
          <a:p>
            <a:r>
              <a:rPr lang="en-IN" dirty="0" smtClean="0"/>
              <a:t>Ada Boost</a:t>
            </a:r>
            <a:endParaRPr lang="en-IN" dirty="0"/>
          </a:p>
        </p:txBody>
      </p:sp>
      <p:graphicFrame>
        <p:nvGraphicFramePr>
          <p:cNvPr id="6" name="Object 2"/>
          <p:cNvGraphicFramePr>
            <a:graphicFrameLocks noGrp="1" noChangeAspect="1"/>
          </p:cNvGraphicFramePr>
          <p:nvPr>
            <p:ph sz="half" idx="4294967295"/>
            <p:extLst>
              <p:ext uri="{D42A27DB-BD31-4B8C-83A1-F6EECF244321}">
                <p14:modId xmlns:p14="http://schemas.microsoft.com/office/powerpoint/2010/main" val="2233185570"/>
              </p:ext>
            </p:extLst>
          </p:nvPr>
        </p:nvGraphicFramePr>
        <p:xfrm>
          <a:off x="2194331" y="3395928"/>
          <a:ext cx="4013964" cy="1300679"/>
        </p:xfrm>
        <a:graphic>
          <a:graphicData uri="http://schemas.openxmlformats.org/presentationml/2006/ole">
            <mc:AlternateContent xmlns:mc="http://schemas.openxmlformats.org/markup-compatibility/2006">
              <mc:Choice xmlns:v="urn:schemas-microsoft-com:vml" Requires="v">
                <p:oleObj spid="_x0000_s5125" name="Equation" r:id="rId3" imgW="2273300" imgH="736600" progId="Equation.3">
                  <p:embed/>
                </p:oleObj>
              </mc:Choice>
              <mc:Fallback>
                <p:oleObj name="Equation" r:id="rId3" imgW="2273300" imgH="736600" progId="Equation.3">
                  <p:embed/>
                  <p:pic>
                    <p:nvPicPr>
                      <p:cNvPr id="3584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331" y="3395928"/>
                        <a:ext cx="4013964" cy="1300679"/>
                      </a:xfrm>
                      <a:prstGeom prst="rect">
                        <a:avLst/>
                      </a:prstGeom>
                      <a:noFill/>
                      <a:ln>
                        <a:noFill/>
                      </a:ln>
                    </p:spPr>
                  </p:pic>
                </p:oleObj>
              </mc:Fallback>
            </mc:AlternateContent>
          </a:graphicData>
        </a:graphic>
      </p:graphicFrame>
      <p:grpSp>
        <p:nvGrpSpPr>
          <p:cNvPr id="8" name="Group 7"/>
          <p:cNvGrpSpPr/>
          <p:nvPr/>
        </p:nvGrpSpPr>
        <p:grpSpPr>
          <a:xfrm>
            <a:off x="900113" y="842139"/>
            <a:ext cx="7144093" cy="2243680"/>
            <a:chOff x="1333249" y="828389"/>
            <a:chExt cx="7144093" cy="2243680"/>
          </a:xfrm>
        </p:grpSpPr>
        <p:pic>
          <p:nvPicPr>
            <p:cNvPr id="4" name="Picture 3"/>
            <p:cNvPicPr>
              <a:picLocks noChangeAspect="1"/>
            </p:cNvPicPr>
            <p:nvPr/>
          </p:nvPicPr>
          <p:blipFill>
            <a:blip r:embed="rId5"/>
            <a:stretch>
              <a:fillRect/>
            </a:stretch>
          </p:blipFill>
          <p:spPr>
            <a:xfrm>
              <a:off x="1333249" y="828389"/>
              <a:ext cx="6222582" cy="2243680"/>
            </a:xfrm>
            <a:prstGeom prst="rect">
              <a:avLst/>
            </a:prstGeom>
          </p:spPr>
        </p:pic>
        <p:pic>
          <p:nvPicPr>
            <p:cNvPr id="7" name="Picture 6"/>
            <p:cNvPicPr>
              <a:picLocks noChangeAspect="1"/>
            </p:cNvPicPr>
            <p:nvPr/>
          </p:nvPicPr>
          <p:blipFill>
            <a:blip r:embed="rId6"/>
            <a:stretch>
              <a:fillRect/>
            </a:stretch>
          </p:blipFill>
          <p:spPr>
            <a:xfrm>
              <a:off x="7555831" y="828389"/>
              <a:ext cx="921511" cy="2243680"/>
            </a:xfrm>
            <a:prstGeom prst="rect">
              <a:avLst/>
            </a:prstGeom>
          </p:spPr>
        </p:pic>
      </p:grpSp>
    </p:spTree>
    <p:extLst>
      <p:ext uri="{BB962C8B-B14F-4D97-AF65-F5344CB8AC3E}">
        <p14:creationId xmlns:p14="http://schemas.microsoft.com/office/powerpoint/2010/main" val="18920756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19</a:t>
            </a:fld>
            <a:endParaRPr lang="en-IN"/>
          </a:p>
        </p:txBody>
      </p:sp>
      <p:sp>
        <p:nvSpPr>
          <p:cNvPr id="5" name="Title 4"/>
          <p:cNvSpPr>
            <a:spLocks noGrp="1"/>
          </p:cNvSpPr>
          <p:nvPr>
            <p:ph type="title"/>
          </p:nvPr>
        </p:nvSpPr>
        <p:spPr/>
        <p:txBody>
          <a:bodyPr/>
          <a:lstStyle/>
          <a:p>
            <a:r>
              <a:rPr lang="en-IN" dirty="0" smtClean="0"/>
              <a:t>Ada Boost</a:t>
            </a:r>
            <a:endParaRPr lang="en-IN" dirty="0"/>
          </a:p>
        </p:txBody>
      </p:sp>
      <p:pic>
        <p:nvPicPr>
          <p:cNvPr id="6" name="Picture 5"/>
          <p:cNvPicPr>
            <a:picLocks noChangeAspect="1"/>
          </p:cNvPicPr>
          <p:nvPr/>
        </p:nvPicPr>
        <p:blipFill>
          <a:blip r:embed="rId2"/>
          <a:stretch>
            <a:fillRect/>
          </a:stretch>
        </p:blipFill>
        <p:spPr>
          <a:xfrm>
            <a:off x="349311" y="1041182"/>
            <a:ext cx="3670637" cy="1910448"/>
          </a:xfrm>
          <a:prstGeom prst="rect">
            <a:avLst/>
          </a:prstGeom>
        </p:spPr>
      </p:pic>
      <p:pic>
        <p:nvPicPr>
          <p:cNvPr id="7" name="Picture 6"/>
          <p:cNvPicPr>
            <a:picLocks noChangeAspect="1"/>
          </p:cNvPicPr>
          <p:nvPr/>
        </p:nvPicPr>
        <p:blipFill>
          <a:blip r:embed="rId3"/>
          <a:stretch>
            <a:fillRect/>
          </a:stretch>
        </p:blipFill>
        <p:spPr>
          <a:xfrm>
            <a:off x="4780293" y="1041182"/>
            <a:ext cx="3672063" cy="1918995"/>
          </a:xfrm>
          <a:prstGeom prst="rect">
            <a:avLst/>
          </a:prstGeom>
        </p:spPr>
      </p:pic>
      <p:sp>
        <p:nvSpPr>
          <p:cNvPr id="8" name="Right Arrow 7"/>
          <p:cNvSpPr/>
          <p:nvPr/>
        </p:nvSpPr>
        <p:spPr>
          <a:xfrm>
            <a:off x="4138863" y="1687023"/>
            <a:ext cx="522515" cy="30938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4"/>
          <a:stretch>
            <a:fillRect/>
          </a:stretch>
        </p:blipFill>
        <p:spPr>
          <a:xfrm>
            <a:off x="3561348" y="3172448"/>
            <a:ext cx="1833598" cy="1501892"/>
          </a:xfrm>
          <a:prstGeom prst="rect">
            <a:avLst/>
          </a:prstGeom>
        </p:spPr>
      </p:pic>
    </p:spTree>
    <p:extLst>
      <p:ext uri="{BB962C8B-B14F-4D97-AF65-F5344CB8AC3E}">
        <p14:creationId xmlns:p14="http://schemas.microsoft.com/office/powerpoint/2010/main" val="115921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09-05-2021</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1063036"/>
            <a:ext cx="3259769"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Course :</a:t>
            </a:r>
            <a:r>
              <a:rPr lang="en-IN" sz="1600" b="0" i="0" u="none" strike="noStrike" cap="none" dirty="0">
                <a:solidFill>
                  <a:schemeClr val="lt1"/>
                </a:solidFill>
                <a:latin typeface="Proxima Nova"/>
                <a:ea typeface="Proxima Nova"/>
                <a:cs typeface="Proxima Nova"/>
                <a:sym typeface="Proxima Nova"/>
              </a:rPr>
              <a:t> Machine Learning</a:t>
            </a:r>
            <a:endParaRPr sz="1600" dirty="0"/>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Lecture </a:t>
            </a:r>
            <a:r>
              <a:rPr lang="en-IN" sz="1600" b="1" dirty="0">
                <a:solidFill>
                  <a:srgbClr val="FFFFFF"/>
                </a:solidFill>
                <a:latin typeface="Proxima Nova"/>
                <a:ea typeface="Proxima Nova"/>
                <a:cs typeface="Proxima Nova"/>
                <a:sym typeface="Proxima Nova"/>
              </a:rPr>
              <a:t>On</a:t>
            </a:r>
            <a:r>
              <a:rPr lang="en-IN" sz="1600" b="1" i="0" u="none" strike="noStrike" cap="none" dirty="0">
                <a:solidFill>
                  <a:srgbClr val="FFFFFF"/>
                </a:solidFill>
                <a:latin typeface="Proxima Nova"/>
                <a:ea typeface="Proxima Nova"/>
                <a:cs typeface="Proxima Nova"/>
                <a:sym typeface="Proxima Nova"/>
              </a:rPr>
              <a:t> :</a:t>
            </a:r>
            <a:r>
              <a:rPr lang="en-IN" sz="1600" b="0" i="0" u="none" strike="noStrike" cap="none" dirty="0">
                <a:solidFill>
                  <a:srgbClr val="FFFFFF"/>
                </a:solidFill>
                <a:latin typeface="Proxima Nova"/>
                <a:ea typeface="Proxima Nova"/>
                <a:cs typeface="Proxima Nova"/>
                <a:sym typeface="Proxima Nova"/>
              </a:rPr>
              <a:t> </a:t>
            </a:r>
            <a:r>
              <a:rPr lang="en-IN" sz="1600" dirty="0" smtClean="0">
                <a:solidFill>
                  <a:schemeClr val="lt1"/>
                </a:solidFill>
                <a:latin typeface="Proxima Nova"/>
              </a:rPr>
              <a:t>Boosting - Part 1 </a:t>
            </a:r>
            <a:endParaRPr lang="en-IN" sz="1600" dirty="0">
              <a:solidFill>
                <a:schemeClr val="lt1"/>
              </a:solidFill>
              <a:latin typeface="Proxima Nova"/>
            </a:endParaRPr>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Instructor :</a:t>
            </a:r>
            <a:r>
              <a:rPr lang="en-IN" sz="1600" b="0" i="0" u="none" strike="noStrike" cap="none" dirty="0">
                <a:solidFill>
                  <a:schemeClr val="lt1"/>
                </a:solidFill>
                <a:latin typeface="Proxima Nova"/>
                <a:ea typeface="Proxima Nova"/>
                <a:cs typeface="Proxima Nova"/>
                <a:sym typeface="Proxima Nova"/>
              </a:rPr>
              <a:t> Manish Kumar</a:t>
            </a:r>
            <a:endParaRPr sz="16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20</a:t>
            </a:fld>
            <a:endParaRPr lang="en-IN"/>
          </a:p>
        </p:txBody>
      </p:sp>
      <p:sp>
        <p:nvSpPr>
          <p:cNvPr id="5" name="Title 4"/>
          <p:cNvSpPr>
            <a:spLocks noGrp="1"/>
          </p:cNvSpPr>
          <p:nvPr>
            <p:ph type="title"/>
          </p:nvPr>
        </p:nvSpPr>
        <p:spPr/>
        <p:txBody>
          <a:bodyPr/>
          <a:lstStyle/>
          <a:p>
            <a:r>
              <a:rPr lang="en-IN" dirty="0"/>
              <a:t>Ada Boost</a:t>
            </a:r>
          </a:p>
        </p:txBody>
      </p:sp>
      <p:pic>
        <p:nvPicPr>
          <p:cNvPr id="7170" name="Picture 2" descr="https://miro.medium.com/max/875/1*z2298-wlhQIzZXPCSUXc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108" y="1030719"/>
            <a:ext cx="6148973" cy="344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306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21</a:t>
            </a:fld>
            <a:endParaRPr lang="en-IN"/>
          </a:p>
        </p:txBody>
      </p:sp>
      <p:sp>
        <p:nvSpPr>
          <p:cNvPr id="5" name="Title 4"/>
          <p:cNvSpPr>
            <a:spLocks noGrp="1"/>
          </p:cNvSpPr>
          <p:nvPr>
            <p:ph type="title"/>
          </p:nvPr>
        </p:nvSpPr>
        <p:spPr/>
        <p:txBody>
          <a:bodyPr/>
          <a:lstStyle/>
          <a:p>
            <a:r>
              <a:rPr lang="en-IN" dirty="0" smtClean="0"/>
              <a:t>Ada Boost</a:t>
            </a:r>
            <a:endParaRPr lang="en-IN" dirty="0"/>
          </a:p>
        </p:txBody>
      </p:sp>
      <p:pic>
        <p:nvPicPr>
          <p:cNvPr id="4" name="Picture 3"/>
          <p:cNvPicPr>
            <a:picLocks noChangeAspect="1"/>
          </p:cNvPicPr>
          <p:nvPr/>
        </p:nvPicPr>
        <p:blipFill>
          <a:blip r:embed="rId3"/>
          <a:stretch>
            <a:fillRect/>
          </a:stretch>
        </p:blipFill>
        <p:spPr>
          <a:xfrm>
            <a:off x="628650" y="1390365"/>
            <a:ext cx="3730839" cy="2773231"/>
          </a:xfrm>
          <a:prstGeom prst="rect">
            <a:avLst/>
          </a:prstGeom>
        </p:spPr>
      </p:pic>
      <p:sp>
        <p:nvSpPr>
          <p:cNvPr id="6" name="Rectangle 5"/>
          <p:cNvSpPr/>
          <p:nvPr/>
        </p:nvSpPr>
        <p:spPr>
          <a:xfrm>
            <a:off x="4695753" y="1390365"/>
            <a:ext cx="4235736" cy="2000548"/>
          </a:xfrm>
          <a:prstGeom prst="rect">
            <a:avLst/>
          </a:prstGeom>
        </p:spPr>
        <p:txBody>
          <a:bodyPr wrap="square">
            <a:spAutoFit/>
          </a:bodyPr>
          <a:lstStyle/>
          <a:p>
            <a:r>
              <a:rPr lang="en-US" altLang="en-US" sz="2400" dirty="0"/>
              <a:t>Testing: </a:t>
            </a:r>
          </a:p>
          <a:p>
            <a:pPr lvl="1"/>
            <a:r>
              <a:rPr lang="en-US" altLang="en-US" sz="2000" dirty="0"/>
              <a:t>For each class c, sum the weights of each classifier that assigned class c to X (unseen data)</a:t>
            </a:r>
          </a:p>
          <a:p>
            <a:pPr lvl="1"/>
            <a:r>
              <a:rPr lang="en-US" altLang="en-US" sz="2000" dirty="0"/>
              <a:t>The class with the highest sum is the </a:t>
            </a:r>
            <a:r>
              <a:rPr lang="en-US" altLang="en-US" sz="2000" b="1" dirty="0">
                <a:solidFill>
                  <a:srgbClr val="FF0000"/>
                </a:solidFill>
              </a:rPr>
              <a:t>WINNER!</a:t>
            </a:r>
          </a:p>
        </p:txBody>
      </p:sp>
      <p:graphicFrame>
        <p:nvGraphicFramePr>
          <p:cNvPr id="7" name="Object 3"/>
          <p:cNvGraphicFramePr>
            <a:graphicFrameLocks noChangeAspect="1"/>
          </p:cNvGraphicFramePr>
          <p:nvPr>
            <p:extLst>
              <p:ext uri="{D42A27DB-BD31-4B8C-83A1-F6EECF244321}">
                <p14:modId xmlns:p14="http://schemas.microsoft.com/office/powerpoint/2010/main" val="4175399698"/>
              </p:ext>
            </p:extLst>
          </p:nvPr>
        </p:nvGraphicFramePr>
        <p:xfrm>
          <a:off x="4889834" y="3694101"/>
          <a:ext cx="3625516" cy="642018"/>
        </p:xfrm>
        <a:graphic>
          <a:graphicData uri="http://schemas.openxmlformats.org/presentationml/2006/ole">
            <mc:AlternateContent xmlns:mc="http://schemas.openxmlformats.org/markup-compatibility/2006">
              <mc:Choice xmlns:v="urn:schemas-microsoft-com:vml" Requires="v">
                <p:oleObj spid="_x0000_s6148" name="Equation" r:id="rId4" imgW="2438400" imgH="431800" progId="Equation.3">
                  <p:embed/>
                </p:oleObj>
              </mc:Choice>
              <mc:Fallback>
                <p:oleObj name="Equation" r:id="rId4" imgW="2438400" imgH="431800" progId="Equation.3">
                  <p:embed/>
                  <p:pic>
                    <p:nvPicPr>
                      <p:cNvPr id="3174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9834" y="3694101"/>
                        <a:ext cx="3625516" cy="64201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903929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22</a:t>
            </a:fld>
            <a:endParaRPr lang="en-IN"/>
          </a:p>
        </p:txBody>
      </p:sp>
      <p:sp>
        <p:nvSpPr>
          <p:cNvPr id="5" name="Title 4"/>
          <p:cNvSpPr>
            <a:spLocks noGrp="1"/>
          </p:cNvSpPr>
          <p:nvPr>
            <p:ph type="title"/>
          </p:nvPr>
        </p:nvSpPr>
        <p:spPr/>
        <p:txBody>
          <a:bodyPr/>
          <a:lstStyle/>
          <a:p>
            <a:r>
              <a:rPr lang="en-IN" dirty="0"/>
              <a:t>Ada Boost</a:t>
            </a:r>
          </a:p>
        </p:txBody>
      </p:sp>
      <p:pic>
        <p:nvPicPr>
          <p:cNvPr id="6" name="Picture 5"/>
          <p:cNvPicPr>
            <a:picLocks noChangeAspect="1"/>
          </p:cNvPicPr>
          <p:nvPr/>
        </p:nvPicPr>
        <p:blipFill>
          <a:blip r:embed="rId2"/>
          <a:stretch>
            <a:fillRect/>
          </a:stretch>
        </p:blipFill>
        <p:spPr>
          <a:xfrm>
            <a:off x="628650" y="820751"/>
            <a:ext cx="7834866" cy="528118"/>
          </a:xfrm>
          <a:prstGeom prst="rect">
            <a:avLst/>
          </a:prstGeom>
        </p:spPr>
      </p:pic>
      <p:pic>
        <p:nvPicPr>
          <p:cNvPr id="7" name="Picture 6"/>
          <p:cNvPicPr>
            <a:picLocks noChangeAspect="1"/>
          </p:cNvPicPr>
          <p:nvPr/>
        </p:nvPicPr>
        <p:blipFill>
          <a:blip r:embed="rId3"/>
          <a:stretch>
            <a:fillRect/>
          </a:stretch>
        </p:blipFill>
        <p:spPr>
          <a:xfrm>
            <a:off x="628650" y="1512301"/>
            <a:ext cx="5651648" cy="3085414"/>
          </a:xfrm>
          <a:prstGeom prst="rect">
            <a:avLst/>
          </a:prstGeom>
        </p:spPr>
      </p:pic>
      <p:sp>
        <p:nvSpPr>
          <p:cNvPr id="8" name="Rectangle 7"/>
          <p:cNvSpPr/>
          <p:nvPr/>
        </p:nvSpPr>
        <p:spPr>
          <a:xfrm>
            <a:off x="1493431" y="4773380"/>
            <a:ext cx="6144041" cy="261610"/>
          </a:xfrm>
          <a:prstGeom prst="rect">
            <a:avLst/>
          </a:prstGeom>
        </p:spPr>
        <p:txBody>
          <a:bodyPr wrap="square">
            <a:spAutoFit/>
          </a:bodyPr>
          <a:lstStyle/>
          <a:p>
            <a:pPr algn="ctr"/>
            <a:r>
              <a:rPr lang="en-IN" sz="1100" dirty="0">
                <a:hlinkClick r:id="rId4"/>
              </a:rPr>
              <a:t>https://</a:t>
            </a:r>
            <a:r>
              <a:rPr lang="en-IN" sz="1100" dirty="0" smtClean="0">
                <a:hlinkClick r:id="rId4"/>
              </a:rPr>
              <a:t>scikit-learn.org/stable/modules/generated/sklearn.ensemble.AdaBoostClassifier.html</a:t>
            </a:r>
            <a:endParaRPr lang="en-IN" sz="1100" dirty="0"/>
          </a:p>
        </p:txBody>
      </p:sp>
    </p:spTree>
    <p:extLst>
      <p:ext uri="{BB962C8B-B14F-4D97-AF65-F5344CB8AC3E}">
        <p14:creationId xmlns:p14="http://schemas.microsoft.com/office/powerpoint/2010/main" val="295424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09-05-2021</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09-05-2021</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19" name="TextBox 18">
            <a:extLst>
              <a:ext uri="{FF2B5EF4-FFF2-40B4-BE49-F238E27FC236}">
                <a16:creationId xmlns:a16="http://schemas.microsoft.com/office/drawing/2014/main" id="{EAB68D46-3664-4D61-9A06-156A05A52D49}"/>
              </a:ext>
            </a:extLst>
          </p:cNvPr>
          <p:cNvSpPr txBox="1"/>
          <p:nvPr/>
        </p:nvSpPr>
        <p:spPr>
          <a:xfrm>
            <a:off x="520995" y="335280"/>
            <a:ext cx="1907294" cy="369332"/>
          </a:xfrm>
          <a:prstGeom prst="rect">
            <a:avLst/>
          </a:prstGeom>
          <a:noFill/>
        </p:spPr>
        <p:txBody>
          <a:bodyPr wrap="square" rtlCol="0">
            <a:spAutoFit/>
          </a:bodyPr>
          <a:lstStyle/>
          <a:p>
            <a:pPr algn="ctr"/>
            <a:r>
              <a:rPr lang="en-US" b="1" dirty="0">
                <a:solidFill>
                  <a:schemeClr val="bg1"/>
                </a:solidFill>
              </a:rPr>
              <a:t>Modules Included</a:t>
            </a:r>
          </a:p>
        </p:txBody>
      </p:sp>
      <p:sp>
        <p:nvSpPr>
          <p:cNvPr id="2" name="Rectangle 1"/>
          <p:cNvSpPr/>
          <p:nvPr/>
        </p:nvSpPr>
        <p:spPr>
          <a:xfrm>
            <a:off x="697830" y="1230030"/>
            <a:ext cx="7648647" cy="1569660"/>
          </a:xfrm>
          <a:prstGeom prst="rect">
            <a:avLst/>
          </a:prstGeom>
        </p:spPr>
        <p:txBody>
          <a:bodyPr wrap="square">
            <a:spAutoFit/>
          </a:bodyPr>
          <a:lstStyle/>
          <a:p>
            <a:pPr marL="342900" lvl="1" indent="-342900">
              <a:buFont typeface="Arial" panose="020B0604020202020204" pitchFamily="34" charset="0"/>
              <a:buChar char="•"/>
            </a:pPr>
            <a:r>
              <a:rPr lang="en-US" sz="2400" dirty="0">
                <a:solidFill>
                  <a:schemeClr val="bg1"/>
                </a:solidFill>
              </a:rPr>
              <a:t>Ensemble methods</a:t>
            </a:r>
          </a:p>
          <a:p>
            <a:pPr marL="342900" lvl="1" indent="-342900">
              <a:buFont typeface="Arial" panose="020B0604020202020204" pitchFamily="34" charset="0"/>
              <a:buChar char="•"/>
            </a:pPr>
            <a:r>
              <a:rPr lang="en-US" sz="2400" dirty="0">
                <a:solidFill>
                  <a:schemeClr val="bg1"/>
                </a:solidFill>
              </a:rPr>
              <a:t>Bagging</a:t>
            </a:r>
          </a:p>
          <a:p>
            <a:pPr marL="342900" lvl="1" indent="-342900">
              <a:buFont typeface="Arial" panose="020B0604020202020204" pitchFamily="34" charset="0"/>
              <a:buChar char="•"/>
            </a:pPr>
            <a:r>
              <a:rPr lang="en-US" sz="2400" dirty="0">
                <a:solidFill>
                  <a:schemeClr val="bg1"/>
                </a:solidFill>
              </a:rPr>
              <a:t>Boosting</a:t>
            </a:r>
          </a:p>
          <a:p>
            <a:pPr marL="342900" lvl="1" indent="-342900">
              <a:buFont typeface="Arial" panose="020B0604020202020204" pitchFamily="34" charset="0"/>
              <a:buChar char="•"/>
            </a:pPr>
            <a:r>
              <a:rPr lang="en-US" sz="2400" dirty="0">
                <a:solidFill>
                  <a:schemeClr val="bg1"/>
                </a:solidFill>
              </a:rPr>
              <a:t>Ada-Boost</a:t>
            </a:r>
          </a:p>
        </p:txBody>
      </p:sp>
    </p:spTree>
    <p:extLst>
      <p:ext uri="{BB962C8B-B14F-4D97-AF65-F5344CB8AC3E}">
        <p14:creationId xmlns:p14="http://schemas.microsoft.com/office/powerpoint/2010/main" val="1267026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4</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Ensemble methods</a:t>
            </a:r>
          </a:p>
        </p:txBody>
      </p:sp>
      <p:sp>
        <p:nvSpPr>
          <p:cNvPr id="4" name="Rectangle 3"/>
          <p:cNvSpPr/>
          <p:nvPr/>
        </p:nvSpPr>
        <p:spPr>
          <a:xfrm>
            <a:off x="793655" y="1153989"/>
            <a:ext cx="4111792" cy="1077218"/>
          </a:xfrm>
          <a:prstGeom prst="rect">
            <a:avLst/>
          </a:prstGeom>
        </p:spPr>
        <p:txBody>
          <a:bodyPr wrap="square">
            <a:spAutoFit/>
          </a:bodyPr>
          <a:lstStyle/>
          <a:p>
            <a:r>
              <a:rPr lang="en-US" sz="1600" dirty="0">
                <a:latin typeface="medium-content-serif-font"/>
              </a:rPr>
              <a:t>Ensemble learning is a machine learning paradigm where multiple </a:t>
            </a:r>
            <a:r>
              <a:rPr lang="en-US" sz="1600" dirty="0" smtClean="0">
                <a:latin typeface="medium-content-serif-font"/>
              </a:rPr>
              <a:t>models are </a:t>
            </a:r>
            <a:r>
              <a:rPr lang="en-US" sz="1600" dirty="0">
                <a:latin typeface="medium-content-serif-font"/>
              </a:rPr>
              <a:t>trained to solve the same problem and combined to get better results.</a:t>
            </a:r>
            <a:endParaRPr lang="en-US" sz="1600" dirty="0"/>
          </a:p>
        </p:txBody>
      </p:sp>
      <p:pic>
        <p:nvPicPr>
          <p:cNvPr id="21508" name="Picture 4" descr="Image result for ensemble learning carto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76397" y="722246"/>
            <a:ext cx="3077076" cy="19407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95014" y="2807166"/>
            <a:ext cx="8339603" cy="1815882"/>
          </a:xfrm>
          <a:prstGeom prst="rect">
            <a:avLst/>
          </a:prstGeom>
        </p:spPr>
        <p:txBody>
          <a:bodyPr wrap="square">
            <a:spAutoFit/>
          </a:bodyPr>
          <a:lstStyle/>
          <a:p>
            <a:r>
              <a:rPr lang="en-US" sz="1400" b="1" i="1" dirty="0" smtClean="0">
                <a:solidFill>
                  <a:srgbClr val="FF0000"/>
                </a:solidFill>
                <a:latin typeface="charter"/>
              </a:rPr>
              <a:t>sequential</a:t>
            </a:r>
            <a:r>
              <a:rPr lang="en-US" sz="1400" b="1" dirty="0">
                <a:solidFill>
                  <a:srgbClr val="FF0000"/>
                </a:solidFill>
                <a:latin typeface="charter"/>
              </a:rPr>
              <a:t> ensemble</a:t>
            </a:r>
            <a:r>
              <a:rPr lang="en-US" sz="1400" dirty="0">
                <a:solidFill>
                  <a:srgbClr val="292929"/>
                </a:solidFill>
                <a:latin typeface="charter"/>
              </a:rPr>
              <a:t> methods where the base learners are generated sequentially (e.g. </a:t>
            </a:r>
            <a:r>
              <a:rPr lang="en-US" sz="1400" dirty="0" err="1">
                <a:solidFill>
                  <a:srgbClr val="292929"/>
                </a:solidFill>
                <a:latin typeface="charter"/>
              </a:rPr>
              <a:t>AdaBoost</a:t>
            </a:r>
            <a:r>
              <a:rPr lang="en-US" sz="1400" dirty="0">
                <a:solidFill>
                  <a:srgbClr val="292929"/>
                </a:solidFill>
                <a:latin typeface="charter"/>
              </a:rPr>
              <a:t>).</a:t>
            </a:r>
            <a:br>
              <a:rPr lang="en-US" sz="1400" dirty="0">
                <a:solidFill>
                  <a:srgbClr val="292929"/>
                </a:solidFill>
                <a:latin typeface="charter"/>
              </a:rPr>
            </a:br>
            <a:r>
              <a:rPr lang="en-US" sz="1400" dirty="0">
                <a:solidFill>
                  <a:srgbClr val="292929"/>
                </a:solidFill>
                <a:latin typeface="charter"/>
              </a:rPr>
              <a:t>The basic motivation of sequential methods is to</a:t>
            </a:r>
            <a:r>
              <a:rPr lang="en-US" sz="1400" b="1" dirty="0">
                <a:solidFill>
                  <a:srgbClr val="292929"/>
                </a:solidFill>
                <a:latin typeface="charter"/>
              </a:rPr>
              <a:t> exploit the dependence between the base learners.</a:t>
            </a:r>
            <a:r>
              <a:rPr lang="en-US" sz="1400" dirty="0">
                <a:solidFill>
                  <a:srgbClr val="292929"/>
                </a:solidFill>
                <a:latin typeface="charter"/>
              </a:rPr>
              <a:t> The overall performance can be boosted by weighing previously mislabeled examples with higher weight.</a:t>
            </a:r>
          </a:p>
          <a:p>
            <a:endParaRPr lang="en-US" sz="1400" i="1" dirty="0" smtClean="0">
              <a:solidFill>
                <a:srgbClr val="292929"/>
              </a:solidFill>
              <a:latin typeface="charter"/>
            </a:endParaRPr>
          </a:p>
          <a:p>
            <a:r>
              <a:rPr lang="en-US" sz="1400" b="1" i="1" dirty="0" smtClean="0">
                <a:solidFill>
                  <a:srgbClr val="FF0000"/>
                </a:solidFill>
                <a:latin typeface="charter"/>
              </a:rPr>
              <a:t>parallel</a:t>
            </a:r>
            <a:r>
              <a:rPr lang="en-US" sz="1400" b="1" dirty="0">
                <a:solidFill>
                  <a:srgbClr val="FF0000"/>
                </a:solidFill>
                <a:latin typeface="charter"/>
              </a:rPr>
              <a:t> ensemble methods </a:t>
            </a:r>
            <a:r>
              <a:rPr lang="en-US" sz="1400" dirty="0">
                <a:solidFill>
                  <a:srgbClr val="292929"/>
                </a:solidFill>
                <a:latin typeface="charter"/>
              </a:rPr>
              <a:t>where the base learners are generated in parallel (e.g. Random Forest).</a:t>
            </a:r>
            <a:br>
              <a:rPr lang="en-US" sz="1400" dirty="0">
                <a:solidFill>
                  <a:srgbClr val="292929"/>
                </a:solidFill>
                <a:latin typeface="charter"/>
              </a:rPr>
            </a:br>
            <a:r>
              <a:rPr lang="en-US" sz="1400" dirty="0">
                <a:solidFill>
                  <a:srgbClr val="292929"/>
                </a:solidFill>
                <a:latin typeface="charter"/>
              </a:rPr>
              <a:t>The basic motivation of parallel methods is to </a:t>
            </a:r>
            <a:r>
              <a:rPr lang="en-US" sz="1400" b="1" dirty="0">
                <a:solidFill>
                  <a:srgbClr val="292929"/>
                </a:solidFill>
                <a:latin typeface="charter"/>
              </a:rPr>
              <a:t>exploit independence between the base learners</a:t>
            </a:r>
            <a:r>
              <a:rPr lang="en-US" sz="1400" dirty="0">
                <a:solidFill>
                  <a:srgbClr val="292929"/>
                </a:solidFill>
                <a:latin typeface="charter"/>
              </a:rPr>
              <a:t> since the error can be reduced dramatically by averaging.</a:t>
            </a:r>
            <a:endParaRPr lang="en-US" sz="1400" b="0" i="0" dirty="0">
              <a:solidFill>
                <a:srgbClr val="292929"/>
              </a:solidFill>
              <a:effectLst/>
              <a:latin typeface="charter"/>
            </a:endParaRPr>
          </a:p>
        </p:txBody>
      </p:sp>
    </p:spTree>
    <p:extLst>
      <p:ext uri="{BB962C8B-B14F-4D97-AF65-F5344CB8AC3E}">
        <p14:creationId xmlns:p14="http://schemas.microsoft.com/office/powerpoint/2010/main" val="2136079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568040" cy="382564"/>
          </a:xfrm>
        </p:spPr>
        <p:txBody>
          <a:bodyPr/>
          <a:lstStyle/>
          <a:p>
            <a:r>
              <a:rPr lang="en-US" dirty="0"/>
              <a:t>Bias and Variance in regression models</a:t>
            </a:r>
          </a:p>
        </p:txBody>
      </p:sp>
      <p:pic>
        <p:nvPicPr>
          <p:cNvPr id="4" name="Picture 2" descr="https://s3-ap-south-1.amazonaws.com/av-blog-media/wp-content/uploads/2017/06/05153246/bias-variance.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1" t="5996" r="4564" b="3478"/>
          <a:stretch/>
        </p:blipFill>
        <p:spPr bwMode="auto">
          <a:xfrm>
            <a:off x="6070791" y="1017450"/>
            <a:ext cx="2060838" cy="19951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3162" y="777851"/>
            <a:ext cx="5173865" cy="1200329"/>
          </a:xfrm>
          <a:prstGeom prst="rect">
            <a:avLst/>
          </a:prstGeom>
        </p:spPr>
        <p:txBody>
          <a:bodyPr wrap="square">
            <a:spAutoFit/>
          </a:bodyPr>
          <a:lstStyle/>
          <a:p>
            <a:pPr fontAlgn="base"/>
            <a:r>
              <a:rPr lang="en-US" sz="1200" dirty="0">
                <a:solidFill>
                  <a:srgbClr val="555555"/>
                </a:solidFill>
                <a:latin typeface="Helvetica Neue"/>
              </a:rPr>
              <a:t>The prediction error for any machine learning algorithm can be broken down into three parts:</a:t>
            </a:r>
          </a:p>
          <a:p>
            <a:pPr fontAlgn="base"/>
            <a:endParaRPr lang="en-US" sz="1200" dirty="0">
              <a:solidFill>
                <a:srgbClr val="555555"/>
              </a:solidFill>
              <a:latin typeface="Helvetica Neue"/>
            </a:endParaRPr>
          </a:p>
          <a:p>
            <a:pPr marL="214313" indent="-214313" fontAlgn="base">
              <a:buFont typeface="Arial" panose="020B0604020202020204" pitchFamily="34" charset="0"/>
              <a:buChar char="•"/>
            </a:pPr>
            <a:r>
              <a:rPr lang="en-US" sz="1200" dirty="0">
                <a:solidFill>
                  <a:srgbClr val="555555"/>
                </a:solidFill>
                <a:latin typeface="Helvetica Neue"/>
              </a:rPr>
              <a:t>Bias Error</a:t>
            </a:r>
          </a:p>
          <a:p>
            <a:pPr marL="214313" indent="-214313" fontAlgn="base">
              <a:buFont typeface="Arial" panose="020B0604020202020204" pitchFamily="34" charset="0"/>
              <a:buChar char="•"/>
            </a:pPr>
            <a:r>
              <a:rPr lang="en-US" sz="1200" dirty="0">
                <a:solidFill>
                  <a:srgbClr val="555555"/>
                </a:solidFill>
                <a:latin typeface="Helvetica Neue"/>
              </a:rPr>
              <a:t>Variance Error</a:t>
            </a:r>
          </a:p>
          <a:p>
            <a:pPr marL="214313" indent="-214313" fontAlgn="base">
              <a:buFont typeface="Arial" panose="020B0604020202020204" pitchFamily="34" charset="0"/>
              <a:buChar char="•"/>
            </a:pPr>
            <a:r>
              <a:rPr lang="en-US" sz="1200" dirty="0">
                <a:solidFill>
                  <a:srgbClr val="555555"/>
                </a:solidFill>
                <a:latin typeface="Helvetica Neue"/>
              </a:rPr>
              <a:t>Irreducible Error</a:t>
            </a:r>
          </a:p>
        </p:txBody>
      </p:sp>
      <p:sp>
        <p:nvSpPr>
          <p:cNvPr id="6" name="Rectangle 5"/>
          <p:cNvSpPr/>
          <p:nvPr/>
        </p:nvSpPr>
        <p:spPr>
          <a:xfrm>
            <a:off x="443162" y="2015015"/>
            <a:ext cx="5173867" cy="830997"/>
          </a:xfrm>
          <a:prstGeom prst="rect">
            <a:avLst/>
          </a:prstGeom>
        </p:spPr>
        <p:txBody>
          <a:bodyPr wrap="square">
            <a:spAutoFit/>
          </a:bodyPr>
          <a:lstStyle/>
          <a:p>
            <a:pPr algn="just"/>
            <a:r>
              <a:rPr lang="en-US" sz="1200" dirty="0">
                <a:solidFill>
                  <a:srgbClr val="555555"/>
                </a:solidFill>
                <a:latin typeface="Helvetica Neue"/>
              </a:rPr>
              <a:t>The irreducible error cannot be reduced regardless of what algorithm is used. It is the error introduced from the chosen framing of the problem and may be caused by factors like unknown variables that influence the mapping of the input variables to the output variable.</a:t>
            </a:r>
            <a:endParaRPr lang="en-US" sz="1200" dirty="0"/>
          </a:p>
        </p:txBody>
      </p:sp>
      <p:pic>
        <p:nvPicPr>
          <p:cNvPr id="2" name="Picture 1"/>
          <p:cNvPicPr>
            <a:picLocks noChangeAspect="1"/>
          </p:cNvPicPr>
          <p:nvPr/>
        </p:nvPicPr>
        <p:blipFill>
          <a:blip r:embed="rId3"/>
          <a:stretch>
            <a:fillRect/>
          </a:stretch>
        </p:blipFill>
        <p:spPr>
          <a:xfrm>
            <a:off x="1794424" y="3164317"/>
            <a:ext cx="5552502" cy="1659952"/>
          </a:xfrm>
          <a:prstGeom prst="rect">
            <a:avLst/>
          </a:prstGeom>
        </p:spPr>
      </p:pic>
    </p:spTree>
    <p:extLst>
      <p:ext uri="{BB962C8B-B14F-4D97-AF65-F5344CB8AC3E}">
        <p14:creationId xmlns:p14="http://schemas.microsoft.com/office/powerpoint/2010/main" val="1997552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336472" cy="382564"/>
          </a:xfrm>
        </p:spPr>
        <p:txBody>
          <a:bodyPr/>
          <a:lstStyle/>
          <a:p>
            <a:r>
              <a:rPr lang="en-US" dirty="0"/>
              <a:t>Bias-Variance Trade-Off</a:t>
            </a:r>
          </a:p>
        </p:txBody>
      </p:sp>
      <p:sp>
        <p:nvSpPr>
          <p:cNvPr id="4" name="Rectangle 3"/>
          <p:cNvSpPr/>
          <p:nvPr/>
        </p:nvSpPr>
        <p:spPr>
          <a:xfrm>
            <a:off x="320634" y="831217"/>
            <a:ext cx="8309759" cy="507831"/>
          </a:xfrm>
          <a:prstGeom prst="rect">
            <a:avLst/>
          </a:prstGeom>
        </p:spPr>
        <p:txBody>
          <a:bodyPr wrap="square">
            <a:spAutoFit/>
          </a:bodyPr>
          <a:lstStyle/>
          <a:p>
            <a:pPr fontAlgn="base"/>
            <a:r>
              <a:rPr lang="en-US" sz="1350" dirty="0">
                <a:solidFill>
                  <a:srgbClr val="555555"/>
                </a:solidFill>
                <a:latin typeface="Helvetica Neue"/>
              </a:rPr>
              <a:t>The goal of any supervised machine learning algorithm is to achieve low bias and low variance. In turn the algorithm should achieve good prediction performance.</a:t>
            </a:r>
          </a:p>
        </p:txBody>
      </p:sp>
      <p:pic>
        <p:nvPicPr>
          <p:cNvPr id="5" name="Picture 2" descr="https://s3-ap-south-1.amazonaws.com/av-blog-media/wp-content/uploads/2017/06/05153332/model-complex.png"/>
          <p:cNvPicPr>
            <a:picLocks noChangeAspect="1" noChangeArrowheads="1"/>
          </p:cNvPicPr>
          <p:nvPr/>
        </p:nvPicPr>
        <p:blipFill rotWithShape="1">
          <a:blip r:embed="rId2">
            <a:extLst>
              <a:ext uri="{28A0092B-C50C-407E-A947-70E740481C1C}">
                <a14:useLocalDpi xmlns:a14="http://schemas.microsoft.com/office/drawing/2010/main" val="0"/>
              </a:ext>
            </a:extLst>
          </a:blip>
          <a:srcRect l="4661" t="4669" r="3667" b="2683"/>
          <a:stretch/>
        </p:blipFill>
        <p:spPr bwMode="auto">
          <a:xfrm>
            <a:off x="5290457" y="1315965"/>
            <a:ext cx="3339936" cy="21642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0327" y="1844107"/>
            <a:ext cx="4572000" cy="1131079"/>
          </a:xfrm>
          <a:prstGeom prst="rect">
            <a:avLst/>
          </a:prstGeom>
        </p:spPr>
        <p:txBody>
          <a:bodyPr>
            <a:spAutoFit/>
          </a:bodyPr>
          <a:lstStyle/>
          <a:p>
            <a:pPr marL="214313" indent="-214313" fontAlgn="base">
              <a:buFont typeface="Arial" panose="020B0604020202020204" pitchFamily="34" charset="0"/>
              <a:buChar char="•"/>
            </a:pPr>
            <a:r>
              <a:rPr lang="en-US" sz="1350" dirty="0">
                <a:solidFill>
                  <a:srgbClr val="555555"/>
                </a:solidFill>
                <a:latin typeface="Helvetica Neue"/>
              </a:rPr>
              <a:t>Parametric or linear machine learning algorithms often have a high bias but a low variance.</a:t>
            </a:r>
          </a:p>
          <a:p>
            <a:pPr marL="214313" indent="-214313" fontAlgn="base">
              <a:buFont typeface="Arial" panose="020B0604020202020204" pitchFamily="34" charset="0"/>
              <a:buChar char="•"/>
            </a:pPr>
            <a:endParaRPr lang="en-US" sz="1350" dirty="0">
              <a:solidFill>
                <a:srgbClr val="555555"/>
              </a:solidFill>
              <a:latin typeface="Helvetica Neue"/>
            </a:endParaRPr>
          </a:p>
          <a:p>
            <a:pPr marL="214313" indent="-214313" fontAlgn="base">
              <a:buFont typeface="Arial" panose="020B0604020202020204" pitchFamily="34" charset="0"/>
              <a:buChar char="•"/>
            </a:pPr>
            <a:r>
              <a:rPr lang="en-US" sz="1350" dirty="0">
                <a:solidFill>
                  <a:srgbClr val="555555"/>
                </a:solidFill>
                <a:latin typeface="Helvetica Neue"/>
              </a:rPr>
              <a:t>Non-parametric or non-linear machine learning algorithms often have a low bias but a high variance.</a:t>
            </a:r>
          </a:p>
        </p:txBody>
      </p:sp>
      <p:sp>
        <p:nvSpPr>
          <p:cNvPr id="7" name="Rectangle 6"/>
          <p:cNvSpPr/>
          <p:nvPr/>
        </p:nvSpPr>
        <p:spPr>
          <a:xfrm>
            <a:off x="540327" y="3763321"/>
            <a:ext cx="7929749" cy="507831"/>
          </a:xfrm>
          <a:prstGeom prst="rect">
            <a:avLst/>
          </a:prstGeom>
        </p:spPr>
        <p:txBody>
          <a:bodyPr wrap="square">
            <a:spAutoFit/>
          </a:bodyPr>
          <a:lstStyle/>
          <a:p>
            <a:pPr fontAlgn="base"/>
            <a:r>
              <a:rPr lang="en-US" sz="1350" dirty="0">
                <a:solidFill>
                  <a:srgbClr val="555555"/>
                </a:solidFill>
                <a:latin typeface="Helvetica Neue"/>
              </a:rPr>
              <a:t>The parameterization of machine learning algorithms is often a battle to balance out bias and variance.</a:t>
            </a:r>
          </a:p>
        </p:txBody>
      </p:sp>
    </p:spTree>
    <p:extLst>
      <p:ext uri="{BB962C8B-B14F-4D97-AF65-F5344CB8AC3E}">
        <p14:creationId xmlns:p14="http://schemas.microsoft.com/office/powerpoint/2010/main" val="12688255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7</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Decision Tree</a:t>
            </a:r>
          </a:p>
        </p:txBody>
      </p:sp>
      <p:sp>
        <p:nvSpPr>
          <p:cNvPr id="4" name="Rectangle 3"/>
          <p:cNvSpPr/>
          <p:nvPr/>
        </p:nvSpPr>
        <p:spPr>
          <a:xfrm>
            <a:off x="628650" y="1255663"/>
            <a:ext cx="4572000" cy="2308324"/>
          </a:xfrm>
          <a:prstGeom prst="rect">
            <a:avLst/>
          </a:prstGeom>
        </p:spPr>
        <p:txBody>
          <a:bodyPr>
            <a:spAutoFit/>
          </a:bodyPr>
          <a:lstStyle/>
          <a:p>
            <a:r>
              <a:rPr lang="en-US" dirty="0">
                <a:solidFill>
                  <a:srgbClr val="FF0000"/>
                </a:solidFill>
                <a:latin typeface="Roboto"/>
              </a:rPr>
              <a:t>Decision tree </a:t>
            </a:r>
            <a:r>
              <a:rPr lang="en-US" dirty="0">
                <a:latin typeface="Roboto"/>
              </a:rPr>
              <a:t>is the most powerful and popular tool for classification and prediction. A Decision tree is a flowchart like tree structure, where each internal node denotes a test on an attribute, each branch represents an outcome of the test, and each leaf node (terminal node) holds a class label.</a:t>
            </a:r>
            <a:endParaRPr lang="en-US" dirty="0"/>
          </a:p>
        </p:txBody>
      </p:sp>
      <p:pic>
        <p:nvPicPr>
          <p:cNvPr id="1032" name="Picture 8" descr="Image result for Decision tr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1382712"/>
            <a:ext cx="2660650" cy="199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349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09-05-2021</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8</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where to split ?</a:t>
            </a:r>
          </a:p>
        </p:txBody>
      </p:sp>
      <p:pic>
        <p:nvPicPr>
          <p:cNvPr id="2054" name="Picture 6" descr="Related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7172"/>
          <a:stretch/>
        </p:blipFill>
        <p:spPr bwMode="auto">
          <a:xfrm>
            <a:off x="6196012" y="1665447"/>
            <a:ext cx="2581275" cy="18126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6E5192C-7ACF-441F-A13F-ADCDE93DE4E2}"/>
              </a:ext>
            </a:extLst>
          </p:cNvPr>
          <p:cNvPicPr>
            <a:picLocks noChangeAspect="1"/>
          </p:cNvPicPr>
          <p:nvPr/>
        </p:nvPicPr>
        <p:blipFill>
          <a:blip r:embed="rId3"/>
          <a:stretch>
            <a:fillRect/>
          </a:stretch>
        </p:blipFill>
        <p:spPr>
          <a:xfrm>
            <a:off x="628650" y="1049813"/>
            <a:ext cx="5143500" cy="3276600"/>
          </a:xfrm>
          <a:prstGeom prst="rect">
            <a:avLst/>
          </a:prstGeom>
        </p:spPr>
      </p:pic>
    </p:spTree>
    <p:extLst>
      <p:ext uri="{BB962C8B-B14F-4D97-AF65-F5344CB8AC3E}">
        <p14:creationId xmlns:p14="http://schemas.microsoft.com/office/powerpoint/2010/main" val="2041650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09-05-2021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9</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09-05-2021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Rectangle 16"/>
          <p:cNvSpPr/>
          <p:nvPr/>
        </p:nvSpPr>
        <p:spPr>
          <a:xfrm>
            <a:off x="540496" y="1297910"/>
            <a:ext cx="8028433" cy="923330"/>
          </a:xfrm>
          <a:prstGeom prst="rect">
            <a:avLst/>
          </a:prstGeom>
        </p:spPr>
        <p:txBody>
          <a:bodyPr wrap="square">
            <a:spAutoFit/>
          </a:bodyPr>
          <a:lstStyle/>
          <a:p>
            <a:r>
              <a:rPr lang="en-US" b="1" dirty="0">
                <a:solidFill>
                  <a:srgbClr val="FF0000"/>
                </a:solidFill>
                <a:latin typeface="Gill Sans MT" panose="020B0502020104020203" pitchFamily="34" charset="0"/>
              </a:rPr>
              <a:t>Question</a:t>
            </a:r>
            <a:r>
              <a:rPr lang="en-US" b="1" dirty="0">
                <a:solidFill>
                  <a:srgbClr val="333333"/>
                </a:solidFill>
                <a:latin typeface="Gill Sans MT" panose="020B0502020104020203" pitchFamily="34" charset="0"/>
              </a:rPr>
              <a:t>: </a:t>
            </a:r>
            <a:r>
              <a:rPr lang="en-US" dirty="0">
                <a:latin typeface="Gill Sans MT" panose="020B0502020104020203" pitchFamily="34" charset="0"/>
              </a:rPr>
              <a:t>we want to segregate the students based on target variable (playing cricket or not).we split the population using input variables Gender find the homogeneity of sub-nodes using Gini.</a:t>
            </a:r>
          </a:p>
        </p:txBody>
      </p:sp>
      <p:pic>
        <p:nvPicPr>
          <p:cNvPr id="21" name="Picture 20"/>
          <p:cNvPicPr>
            <a:picLocks noChangeAspect="1"/>
          </p:cNvPicPr>
          <p:nvPr/>
        </p:nvPicPr>
        <p:blipFill>
          <a:blip r:embed="rId6"/>
          <a:stretch>
            <a:fillRect/>
          </a:stretch>
        </p:blipFill>
        <p:spPr>
          <a:xfrm>
            <a:off x="5149488" y="2588676"/>
            <a:ext cx="3038475" cy="1828800"/>
          </a:xfrm>
          <a:prstGeom prst="rect">
            <a:avLst/>
          </a:prstGeom>
        </p:spPr>
      </p:pic>
      <p:sp>
        <p:nvSpPr>
          <p:cNvPr id="3" name="Rectangle 2"/>
          <p:cNvSpPr/>
          <p:nvPr/>
        </p:nvSpPr>
        <p:spPr>
          <a:xfrm>
            <a:off x="540496" y="2353434"/>
            <a:ext cx="4572000" cy="1200329"/>
          </a:xfrm>
          <a:prstGeom prst="rect">
            <a:avLst/>
          </a:prstGeom>
        </p:spPr>
        <p:txBody>
          <a:bodyPr>
            <a:spAutoFit/>
          </a:bodyPr>
          <a:lstStyle/>
          <a:p>
            <a:pPr marL="342900" indent="-342900">
              <a:buAutoNum type="alphaUcParenR"/>
            </a:pPr>
            <a:r>
              <a:rPr lang="en-US" dirty="0"/>
              <a:t>0.51</a:t>
            </a:r>
          </a:p>
          <a:p>
            <a:pPr marL="342900" indent="-342900">
              <a:buAutoNum type="alphaUcParenR"/>
            </a:pPr>
            <a:r>
              <a:rPr lang="en-US" dirty="0"/>
              <a:t>0.59</a:t>
            </a:r>
          </a:p>
          <a:p>
            <a:pPr marL="342900" indent="-342900">
              <a:buAutoNum type="alphaUcParenR"/>
            </a:pPr>
            <a:r>
              <a:rPr lang="en-US" dirty="0">
                <a:latin typeface="roboto"/>
              </a:rPr>
              <a:t>0.33</a:t>
            </a:r>
          </a:p>
          <a:p>
            <a:pPr marL="342900" indent="-342900">
              <a:buAutoNum type="alphaUcParenR"/>
            </a:pPr>
            <a:r>
              <a:rPr lang="en-US" dirty="0">
                <a:latin typeface="roboto"/>
              </a:rPr>
              <a:t>0.49</a:t>
            </a:r>
          </a:p>
        </p:txBody>
      </p:sp>
    </p:spTree>
    <p:extLst>
      <p:ext uri="{BB962C8B-B14F-4D97-AF65-F5344CB8AC3E}">
        <p14:creationId xmlns:p14="http://schemas.microsoft.com/office/powerpoint/2010/main" val="3318681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22812</TotalTime>
  <Words>828</Words>
  <Application>Microsoft Office PowerPoint</Application>
  <PresentationFormat>On-screen Show (16:9)</PresentationFormat>
  <Paragraphs>143</Paragraphs>
  <Slides>23</Slides>
  <Notes>1</Notes>
  <HiddenSlides>4</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9" baseType="lpstr">
      <vt:lpstr>游ゴシック</vt:lpstr>
      <vt:lpstr>Arial</vt:lpstr>
      <vt:lpstr>Calibri</vt:lpstr>
      <vt:lpstr>charter</vt:lpstr>
      <vt:lpstr>Gill Sans MT</vt:lpstr>
      <vt:lpstr>Helvetica Neue</vt:lpstr>
      <vt:lpstr>medium-content-serif-font</vt:lpstr>
      <vt:lpstr>Neue Plak</vt:lpstr>
      <vt:lpstr>Proxima Nova</vt:lpstr>
      <vt:lpstr>Proxima Nova Light</vt:lpstr>
      <vt:lpstr>Proxima Nova Rg</vt:lpstr>
      <vt:lpstr>Roboto</vt:lpstr>
      <vt:lpstr>Roboto</vt:lpstr>
      <vt:lpstr>Roboto Cn</vt:lpstr>
      <vt:lpstr>MASTER_UPGRAD</vt:lpstr>
      <vt:lpstr>Equation</vt:lpstr>
      <vt:lpstr>PowerPoint Presentation</vt:lpstr>
      <vt:lpstr>PowerPoint Presentation</vt:lpstr>
      <vt:lpstr>PowerPoint Presentation</vt:lpstr>
      <vt:lpstr>Ensemble methods</vt:lpstr>
      <vt:lpstr>Bias and Variance in regression models</vt:lpstr>
      <vt:lpstr>Bias-Variance Trade-Off</vt:lpstr>
      <vt:lpstr>Decision Tree</vt:lpstr>
      <vt:lpstr>where to split ?</vt:lpstr>
      <vt:lpstr>PowerPoint Presentation</vt:lpstr>
      <vt:lpstr>PowerPoint Presentation</vt:lpstr>
      <vt:lpstr>Random Forest</vt:lpstr>
      <vt:lpstr>Random Forest</vt:lpstr>
      <vt:lpstr>Boosting</vt:lpstr>
      <vt:lpstr>Boosting</vt:lpstr>
      <vt:lpstr>Ada Boost</vt:lpstr>
      <vt:lpstr>Ada Boost</vt:lpstr>
      <vt:lpstr>Ada Boost</vt:lpstr>
      <vt:lpstr>Ada Boost</vt:lpstr>
      <vt:lpstr>Ada Boost</vt:lpstr>
      <vt:lpstr>Ada Boost</vt:lpstr>
      <vt:lpstr>Ada Boost</vt:lpstr>
      <vt:lpstr>Ada Boost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294</cp:revision>
  <dcterms:created xsi:type="dcterms:W3CDTF">2019-01-02T10:18:22Z</dcterms:created>
  <dcterms:modified xsi:type="dcterms:W3CDTF">2021-05-09T04:26:14Z</dcterms:modified>
</cp:coreProperties>
</file>